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4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67" r:id="rId13"/>
    <p:sldId id="268" r:id="rId14"/>
    <p:sldId id="269" r:id="rId15"/>
    <p:sldId id="271" r:id="rId16"/>
    <p:sldId id="270" r:id="rId17"/>
  </p:sldIdLst>
  <p:sldSz cx="24384000" cy="13716000"/>
  <p:notesSz cx="6858000" cy="9144000"/>
  <p:embeddedFontLst>
    <p:embeddedFont>
      <p:font typeface="Helvetica Neue" panose="02000503000000020004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99D7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68"/>
    <p:restoredTop sz="94643"/>
  </p:normalViewPr>
  <p:slideViewPr>
    <p:cSldViewPr snapToGrid="0">
      <p:cViewPr varScale="1">
        <p:scale>
          <a:sx n="59" d="100"/>
          <a:sy n="59" d="100"/>
        </p:scale>
        <p:origin x="280" y="2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vfcdata\files\Development%20Department\GRANTS\GRANTS%20-%20ALPHA%20by%20Name\Alliance%20Healthcare%20Fnd\2017%20Innovation%20Grant\PitchFest%207-14-2017\VFC%20Stats%20for%20Pitchfest%20(1997%20to%202021)%20SD%20+%20Rsid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en-US" sz="3200" dirty="0"/>
              <a:t>Funds Raised at Voices for Children (San Diego), FY1997-2021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208149828729036"/>
          <c:y val="0.11622350979901797"/>
          <c:w val="0.89245885048267271"/>
          <c:h val="0.833658343619937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'Data - SEC Charts'!$I$1</c:f>
              <c:strCache>
                <c:ptCount val="1"/>
                <c:pt idx="0">
                  <c:v>VFC Contributed Income (San Diego)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ED4-9B4C-AE66-CCBF40ABD3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vert="horz" anchor="ctr" anchorCtr="0"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'Data - SEC Charts'!$A$3:$A$27</c:f>
              <c:strCache>
                <c:ptCount val="25"/>
                <c:pt idx="0">
                  <c:v>FY 1997 </c:v>
                </c:pt>
                <c:pt idx="1">
                  <c:v>FY 1998 </c:v>
                </c:pt>
                <c:pt idx="2">
                  <c:v>FY 1999 </c:v>
                </c:pt>
                <c:pt idx="3">
                  <c:v>FY 2000</c:v>
                </c:pt>
                <c:pt idx="4">
                  <c:v>FY 2001</c:v>
                </c:pt>
                <c:pt idx="5">
                  <c:v>FY 2002</c:v>
                </c:pt>
                <c:pt idx="6">
                  <c:v>FY 2003</c:v>
                </c:pt>
                <c:pt idx="7">
                  <c:v>FY 2004</c:v>
                </c:pt>
                <c:pt idx="8">
                  <c:v>FY 2005</c:v>
                </c:pt>
                <c:pt idx="9">
                  <c:v>FY 2006</c:v>
                </c:pt>
                <c:pt idx="10">
                  <c:v>FY 2007</c:v>
                </c:pt>
                <c:pt idx="11">
                  <c:v>FY 2008  </c:v>
                </c:pt>
                <c:pt idx="12">
                  <c:v>FY 2009  </c:v>
                </c:pt>
                <c:pt idx="13">
                  <c:v>FY 2010</c:v>
                </c:pt>
                <c:pt idx="14">
                  <c:v>FY 2011</c:v>
                </c:pt>
                <c:pt idx="15">
                  <c:v>FY 2012 </c:v>
                </c:pt>
                <c:pt idx="16">
                  <c:v>FY 2013 </c:v>
                </c:pt>
                <c:pt idx="17">
                  <c:v>FY 2014 </c:v>
                </c:pt>
                <c:pt idx="18">
                  <c:v>FY 2015 </c:v>
                </c:pt>
                <c:pt idx="19">
                  <c:v>FY 2016 </c:v>
                </c:pt>
                <c:pt idx="20">
                  <c:v>FY 2017 (proj.)</c:v>
                </c:pt>
                <c:pt idx="21">
                  <c:v>FY 2018 (bdgt)</c:v>
                </c:pt>
                <c:pt idx="22">
                  <c:v>FY2019</c:v>
                </c:pt>
                <c:pt idx="23">
                  <c:v>FY2020</c:v>
                </c:pt>
                <c:pt idx="24">
                  <c:v>FY2021</c:v>
                </c:pt>
              </c:strCache>
            </c:strRef>
          </c:cat>
          <c:val>
            <c:numRef>
              <c:f>'Data - SEC Charts'!$I$3:$I$27</c:f>
              <c:numCache>
                <c:formatCode>"$"#,##0</c:formatCode>
                <c:ptCount val="25"/>
                <c:pt idx="0">
                  <c:v>400000</c:v>
                </c:pt>
                <c:pt idx="1">
                  <c:v>494389</c:v>
                </c:pt>
                <c:pt idx="2">
                  <c:v>723000</c:v>
                </c:pt>
                <c:pt idx="3">
                  <c:v>910000</c:v>
                </c:pt>
                <c:pt idx="4">
                  <c:v>1300000</c:v>
                </c:pt>
                <c:pt idx="5">
                  <c:v>1132118</c:v>
                </c:pt>
                <c:pt idx="6">
                  <c:v>1304807</c:v>
                </c:pt>
                <c:pt idx="7">
                  <c:v>1524347</c:v>
                </c:pt>
                <c:pt idx="8">
                  <c:v>1810944</c:v>
                </c:pt>
                <c:pt idx="9">
                  <c:v>1871392</c:v>
                </c:pt>
                <c:pt idx="10">
                  <c:v>2174359</c:v>
                </c:pt>
                <c:pt idx="11">
                  <c:v>2733321</c:v>
                </c:pt>
                <c:pt idx="12">
                  <c:v>2714849</c:v>
                </c:pt>
                <c:pt idx="13">
                  <c:v>2771251</c:v>
                </c:pt>
                <c:pt idx="14">
                  <c:v>2979400</c:v>
                </c:pt>
                <c:pt idx="15">
                  <c:v>3284253</c:v>
                </c:pt>
                <c:pt idx="16">
                  <c:v>4199999</c:v>
                </c:pt>
                <c:pt idx="17">
                  <c:v>4952858</c:v>
                </c:pt>
                <c:pt idx="18">
                  <c:v>5023378</c:v>
                </c:pt>
                <c:pt idx="19">
                  <c:v>5627789</c:v>
                </c:pt>
                <c:pt idx="20">
                  <c:v>5618000</c:v>
                </c:pt>
                <c:pt idx="21">
                  <c:v>6043500</c:v>
                </c:pt>
                <c:pt idx="22">
                  <c:v>6500000</c:v>
                </c:pt>
                <c:pt idx="23">
                  <c:v>6850000</c:v>
                </c:pt>
                <c:pt idx="24">
                  <c:v>7100000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D4-9B4C-AE66-CCBF40ABD3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8"/>
        <c:axId val="42516864"/>
        <c:axId val="42518400"/>
      </c:barChart>
      <c:catAx>
        <c:axId val="42516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solidFill>
                  <a:sysClr val="windowText" lastClr="000000"/>
                </a:solidFill>
              </a:defRPr>
            </a:pPr>
            <a:endParaRPr lang="en-US"/>
          </a:p>
        </c:txPr>
        <c:crossAx val="42518400"/>
        <c:crosses val="autoZero"/>
        <c:auto val="1"/>
        <c:lblAlgn val="ctr"/>
        <c:lblOffset val="100"/>
        <c:noMultiLvlLbl val="0"/>
      </c:catAx>
      <c:valAx>
        <c:axId val="42518400"/>
        <c:scaling>
          <c:orientation val="minMax"/>
        </c:scaling>
        <c:delete val="0"/>
        <c:axPos val="l"/>
        <c:majorGridlines/>
        <c:numFmt formatCode="&quot;$&quot;#,##0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425168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e126f663b_0_1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INSERT IMAGE OF WEB FOR TARGET CUSTOMERs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W/ real time data to make informed decisions</a:t>
            </a:r>
            <a:endParaRPr/>
          </a:p>
        </p:txBody>
      </p:sp>
      <p:sp>
        <p:nvSpPr>
          <p:cNvPr id="234" name="Google Shape;234;g3e126f663b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grant will….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SUSTAINABILITY PLAN CONSULTS WILL TRAIN OUR EXISTING TEAM</a:t>
            </a:r>
            <a:endParaRPr/>
          </a:p>
        </p:txBody>
      </p:sp>
      <p:sp>
        <p:nvSpPr>
          <p:cNvPr id="246" name="Google Shape;2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4697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REVENUE CURVE ON THIS SLIDE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CONSIDER SOCIAL OFFSET ($1.6 billion annually)</a:t>
            </a:r>
            <a:endParaRPr/>
          </a:p>
        </p:txBody>
      </p:sp>
      <p:sp>
        <p:nvSpPr>
          <p:cNvPr id="254" name="Google Shape;2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1200"/>
              <a:buChar char="●"/>
            </a:pPr>
            <a:r>
              <a:rPr lang="en-US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President/CEO, John Valencia:</a:t>
            </a: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20 years nonprofit management experience, Master’s Nonprofit Management &amp; Organizational Development, created technology company &amp; sold it, led major technology master plans for multi-college district, successfully implemented data sharing network between several large bureaucratic systems, Certified Salesforce Admin</a:t>
            </a:r>
            <a:endParaRPr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rtl="0">
              <a:spcBef>
                <a:spcPts val="1000"/>
              </a:spcBef>
              <a:spcAft>
                <a:spcPts val="0"/>
              </a:spcAft>
              <a:buClr>
                <a:srgbClr val="4E4C50"/>
              </a:buClr>
              <a:buSzPts val="1200"/>
              <a:buChar char="●"/>
            </a:pPr>
            <a:r>
              <a:rPr lang="en-US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Senior Vice President of Programs, Stephen Moore:</a:t>
            </a: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VFC 10 years, total 17 years nonprofit work with children, leads professional team of 53 in advocacy, recruitment, and training</a:t>
            </a:r>
            <a:endParaRPr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rtl="0">
              <a:spcBef>
                <a:spcPts val="1000"/>
              </a:spcBef>
              <a:spcAft>
                <a:spcPts val="0"/>
              </a:spcAft>
              <a:buClr>
                <a:srgbClr val="4E4C50"/>
              </a:buClr>
              <a:buSzPts val="1200"/>
              <a:buChar char="●"/>
            </a:pPr>
            <a:r>
              <a:rPr lang="en-US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Director of Advocacy, Matt Olson:</a:t>
            </a: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VFC 7 years, Developed VFC Staff Advocacy Program providing advocacy to 825 children annually, and case management database specialist</a:t>
            </a:r>
            <a:endParaRPr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rtl="0">
              <a:spcBef>
                <a:spcPts val="1000"/>
              </a:spcBef>
              <a:spcAft>
                <a:spcPts val="0"/>
              </a:spcAft>
              <a:buClr>
                <a:srgbClr val="4E4C50"/>
              </a:buClr>
              <a:buSzPts val="1200"/>
              <a:buChar char="●"/>
            </a:pPr>
            <a:r>
              <a:rPr lang="en-US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professional staff at VFC:</a:t>
            </a: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highly educated, experienced and second to none</a:t>
            </a:r>
            <a:endParaRPr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rtl="0">
              <a:spcBef>
                <a:spcPts val="1000"/>
              </a:spcBef>
              <a:spcAft>
                <a:spcPts val="0"/>
              </a:spcAft>
              <a:buClr>
                <a:srgbClr val="4E4C50"/>
              </a:buClr>
              <a:buSzPts val="1200"/>
              <a:buChar char="●"/>
            </a:pPr>
            <a:r>
              <a:rPr lang="en-US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Special Counsel, Carolyn Levenberg, JD, MSW: </a:t>
            </a: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experience and expertise in delinquency and dependency Law</a:t>
            </a:r>
            <a:endParaRPr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rtl="0">
              <a:spcBef>
                <a:spcPts val="1000"/>
              </a:spcBef>
              <a:spcAft>
                <a:spcPts val="0"/>
              </a:spcAft>
              <a:buClr>
                <a:srgbClr val="4E4C50"/>
              </a:buClr>
              <a:buSzPts val="1200"/>
              <a:buChar char="●"/>
            </a:pPr>
            <a:r>
              <a:rPr lang="en-US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VFC Board of Directors:</a:t>
            </a: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highly invested and committed, donating expertise and over $1 million annually</a:t>
            </a:r>
            <a:endParaRPr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rtl="0">
              <a:spcBef>
                <a:spcPts val="1000"/>
              </a:spcBef>
              <a:spcAft>
                <a:spcPts val="1000"/>
              </a:spcAft>
              <a:buClr>
                <a:srgbClr val="4E4C50"/>
              </a:buClr>
              <a:buSzPts val="1200"/>
              <a:buChar char="●"/>
            </a:pPr>
            <a:r>
              <a:rPr lang="en-US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VFC partners with more than 60 organizations in San Diego:</a:t>
            </a: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providing services to foster children—but VFC is the only organization authorized with Court access to all foster children and nonminor dependents, ages 0 to 21</a:t>
            </a:r>
            <a:endParaRPr/>
          </a:p>
        </p:txBody>
      </p:sp>
      <p:sp>
        <p:nvSpPr>
          <p:cNvPr id="261" name="Google Shape;26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d071dd726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 DEEPER INTO WHAT WE’RE GOING TO DO WITH THE DATA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CASAs &amp; staff track information including health and wellness indicators in a centralized database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Technology increases efficiency by freeing up staff &amp; volunteer time to 1) serve more children and 2) serve them better based on data-driven best practices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Artificial Intelligence provides two-way data collection and connects available resources to users through app</a:t>
            </a:r>
            <a:endParaRPr/>
          </a:p>
        </p:txBody>
      </p:sp>
      <p:sp>
        <p:nvSpPr>
          <p:cNvPr id="120" name="Google Shape;120;g3d071dd72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6.5M to run our org,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Slow - takes months to do a process that could be done in a day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Resources are constantly changing - NEED DATA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Need Data collection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Need Case planning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 VERY SPECIFIC ABOUT EFFICIENCIES  AND QUANTIFY COST SAVINGS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communication and tracking</a:t>
            </a:r>
            <a:br>
              <a:rPr lang="en-US"/>
            </a:br>
            <a:r>
              <a:rPr lang="en-US"/>
              <a:t>data, statistics, and reporting</a:t>
            </a:r>
            <a:br>
              <a:rPr lang="en-US"/>
            </a:br>
            <a:r>
              <a:rPr lang="en-US"/>
              <a:t>efficiency and effectiveness</a:t>
            </a:r>
            <a:endParaRPr/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mental and physical health</a:t>
            </a:r>
            <a:br>
              <a:rPr lang="en-US"/>
            </a:br>
            <a:r>
              <a:rPr lang="en-US"/>
              <a:t>education</a:t>
            </a:r>
            <a:br>
              <a:rPr lang="en-US"/>
            </a:br>
            <a:r>
              <a:rPr lang="en-US"/>
              <a:t>living and transportation</a:t>
            </a:r>
            <a:br>
              <a:rPr lang="en-US"/>
            </a:br>
            <a:r>
              <a:rPr lang="en-US"/>
              <a:t>extra-curricular</a:t>
            </a:r>
            <a:br>
              <a:rPr lang="en-US"/>
            </a:br>
            <a:r>
              <a:rPr lang="en-US"/>
              <a:t>financial and legal</a:t>
            </a:r>
            <a:endParaRPr/>
          </a:p>
        </p:txBody>
      </p:sp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1400"/>
              <a:buChar char="●"/>
            </a:pPr>
            <a:r>
              <a:rPr lang="en-US" sz="14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 CASA databases are designed around the mother, not the child</a:t>
            </a:r>
            <a:endParaRPr sz="14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1400"/>
              <a:buChar char="●"/>
            </a:pPr>
            <a:r>
              <a:rPr lang="en-US" sz="14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Focus groups &amp; surveys - what is working?  What is missing?</a:t>
            </a:r>
            <a:endParaRPr sz="14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1400"/>
              <a:buChar char="●"/>
            </a:pPr>
            <a:r>
              <a:rPr lang="en-US" sz="14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Presiding Judge Lagotta’s needs - on the bench a tablet</a:t>
            </a:r>
            <a:endParaRPr sz="14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1400"/>
              <a:buChar char="●"/>
            </a:pPr>
            <a:r>
              <a:rPr lang="en-US" sz="14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Stakeholders need…..</a:t>
            </a:r>
            <a:endParaRPr sz="14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1400"/>
              <a:buChar char="●"/>
            </a:pPr>
            <a:r>
              <a:rPr lang="en-US" sz="14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Pain points learned from focus groups (staff, CASAs, judges, other CASA organizations)</a:t>
            </a:r>
            <a:endParaRPr sz="14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1400"/>
              <a:buChar char="●"/>
            </a:pPr>
            <a:r>
              <a:rPr lang="en-US" sz="14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FASTER user experience</a:t>
            </a:r>
            <a:endParaRPr sz="1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HOW ARE WE OFFSETTING THIS NEED FROM A SOCIAL STANDPOINT - WHAT IS THE REDUCTION IN NUMBERS</a:t>
            </a:r>
            <a:endParaRPr sz="1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COULD ADD LINE AT END… WILL REDUCE THESE NUMBERS IN SAN DIEGO </a:t>
            </a:r>
            <a:endParaRPr sz="1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Provide greater impact in the lives of foster children who are minorities (55%), those who identify LGBTQ (19.2%) and other marginalized communities</a:t>
            </a:r>
            <a:endParaRPr sz="1400"/>
          </a:p>
        </p:txBody>
      </p:sp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Automate Bureaucracy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CONSERVATIVE ESTIMATE, “WE PROPOSE OUR TECHNOLOGY WILL…”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MATCHING GOING FROM ONE WEEK TO SAME DAY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REDUCE COST, GIVE EXAMPLE OF COST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Virtual Advocacy Liaison - “VAL”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one-stop shop which lowers the costs to serve every foster child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national cost to serve every child: 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$2,500/year  X 687,000 neglected or abused children 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 $1.7B annually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proposed application will include a revolutionary health assessment utilizing artificial intelligence that will establish a baseline from the moment a child enters dependency, and the ability to enter data in real-time, which will dramatically shorten the time between a child’s initial health assessment and access to needed services. New insights into health issues affecting foster youth will prompt improvements to the entire foster care system itself.   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Reduces costs such as: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Child’s assessment of needs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Matching children to available volunteers</a:t>
            </a:r>
            <a:b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 planning</a:t>
            </a:r>
            <a:b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e126f663b_0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3838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60% of all child sex trafficking victims have histories in the child welfare system</a:t>
            </a:r>
            <a:endParaRPr>
              <a:solidFill>
                <a:srgbClr val="83838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3838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3838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Many young adults raised in foster care lack the skills and guidance to prepare them for entering the workforce.</a:t>
            </a:r>
            <a:endParaRPr>
              <a:solidFill>
                <a:srgbClr val="83838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3838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3838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Youth in foster care are at an increased risk for a variety of physical, mental, and emotional health issues.</a:t>
            </a:r>
            <a:endParaRPr>
              <a:solidFill>
                <a:srgbClr val="83838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3838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3838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Without stable and supportive home environments, many foster youth face special difficulties in school.</a:t>
            </a:r>
            <a:endParaRPr>
              <a:solidFill>
                <a:srgbClr val="83838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User Experience improvs for all stakeholders</a:t>
            </a: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DATA!</a:t>
            </a: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 DEEPER IN IMPACT IN HOW WE’RE GOING… DETAILS OF THE SOLUTION</a:t>
            </a: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IMPACT MARKET 400,000</a:t>
            </a: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Only 40% of children in foster care have a CASA = 400K w/o CASAs</a:t>
            </a:r>
            <a:b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2015 study shows lifetime cost of abused children is ~$400,533/victim</a:t>
            </a:r>
            <a:b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10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national cost savings: $2.26 billion </a:t>
            </a: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10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8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Quicker CASA assignments</a:t>
            </a:r>
            <a:endParaRPr sz="18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8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focused case planning</a:t>
            </a:r>
            <a:endParaRPr sz="18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8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Improved decision making</a:t>
            </a:r>
            <a:endParaRPr sz="18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8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Ability to track children’s health, wellness and progress</a:t>
            </a:r>
            <a:endParaRPr sz="18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197;g3e126f663b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PRIOR LEADERSHIP IS HEAD AT THE STATE LEVEL… IN SAN DIEGO WE HAVE and MARKET ANALYSIS,,, and PROVINDING HISTORY AND SUCCESS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JUDGES in SAN DIEGO WANT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VFC is one of the top three CASA programs nationwide: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457200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Reputation, relationships, access to all foster children and data, Sharon Lawrence previous CEO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Currently updating our </a:t>
            </a:r>
            <a:r>
              <a:rPr lang="en-US" sz="3600" b="1">
                <a:latin typeface="Helvetica Neue"/>
                <a:ea typeface="Helvetica Neue"/>
                <a:cs typeface="Helvetica Neue"/>
                <a:sym typeface="Helvetica Neue"/>
              </a:rPr>
              <a:t>Strategic Master Plan</a:t>
            </a: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 with this project as a priority </a:t>
            </a:r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endParaRPr sz="3600" b="1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Serve Every Child initiative</a:t>
            </a:r>
            <a:b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b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CASA MANAGER HISTORY,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Focus group - why this important</a:t>
            </a:r>
            <a:endParaRPr/>
          </a:p>
        </p:txBody>
      </p:sp>
      <p:sp>
        <p:nvSpPr>
          <p:cNvPr id="222" name="Google Shape;2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7" name="Google Shape;6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7747" y="1097360"/>
            <a:ext cx="7511143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" name="Google Shape;6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2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10297405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2"/>
          </p:nvPr>
        </p:nvSpPr>
        <p:spPr>
          <a:xfrm>
            <a:off x="12407763" y="3041576"/>
            <a:ext cx="10297405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4" name="Google Shape;7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7747" y="1097360"/>
            <a:ext cx="7674429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2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" name="Google Shape;7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Google Shape;7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50840" y="1097360"/>
            <a:ext cx="5943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10297405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2"/>
          </p:nvPr>
        </p:nvSpPr>
        <p:spPr>
          <a:xfrm>
            <a:off x="12407763" y="3041576"/>
            <a:ext cx="10297405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3" name="Google Shape;8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7" name="Google Shape;8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1640" y="1097360"/>
            <a:ext cx="2573867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3" name="Google Shape;9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8571" y="1097360"/>
            <a:ext cx="4963886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5" name="Google Shape;9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9" name="Google Shape;9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1283" y="1097360"/>
            <a:ext cx="5825067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50840" y="1116833"/>
            <a:ext cx="4147457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8832" y="1097360"/>
            <a:ext cx="4931229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8832" y="1097360"/>
            <a:ext cx="3984171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10297405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12407763" y="3041576"/>
            <a:ext cx="10297405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8571" y="1097360"/>
            <a:ext cx="4539343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" name="Google Shape;3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7947" y="1097360"/>
            <a:ext cx="2472267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" name="Google Shape;3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2" name="Google Shape;4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7947" y="1097360"/>
            <a:ext cx="5649686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" name="Google Shape;4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" name="Google Shape;4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7747" y="1097360"/>
            <a:ext cx="3461657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10297405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12407763" y="3041576"/>
            <a:ext cx="10297405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" name="Google Shape;5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7747" y="1097360"/>
            <a:ext cx="3363686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" name="Google Shape;5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/>
          <p:nvPr/>
        </p:nvSpPr>
        <p:spPr>
          <a:xfrm>
            <a:off x="15696336" y="0"/>
            <a:ext cx="7008832" cy="20882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1678571" y="3041576"/>
            <a:ext cx="21014528" cy="905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1" name="Google Shape;61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77747" y="1097360"/>
            <a:ext cx="8621486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3" name="Google Shape;6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46467" y="305272"/>
            <a:ext cx="4678581" cy="1701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21720952" y="12731784"/>
            <a:ext cx="984216" cy="984216"/>
          </a:xfrm>
          <a:prstGeom prst="rect">
            <a:avLst/>
          </a:prstGeom>
          <a:solidFill>
            <a:srgbClr val="D50E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678832" y="12834664"/>
            <a:ext cx="11535682" cy="4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JohnV@speakupnow.or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jpg"/><Relationship Id="rId4" Type="http://schemas.openxmlformats.org/officeDocument/2006/relationships/hyperlink" Target="http://www.speakupnow.or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45373" y="3185592"/>
            <a:ext cx="9175818" cy="7344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4816" y="5116716"/>
            <a:ext cx="9577064" cy="3482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7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3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7" name="Google Shape;2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000" y="2706750"/>
            <a:ext cx="15164875" cy="965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852" y="6721200"/>
            <a:ext cx="7475123" cy="341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7"/>
          <p:cNvSpPr txBox="1"/>
          <p:nvPr/>
        </p:nvSpPr>
        <p:spPr>
          <a:xfrm>
            <a:off x="3791100" y="5477225"/>
            <a:ext cx="7092300" cy="2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0000"/>
                </a:solidFill>
              </a:rPr>
              <a:t>Nearly</a:t>
            </a:r>
            <a:r>
              <a:rPr lang="en-US" sz="7200" b="1">
                <a:solidFill>
                  <a:srgbClr val="FF0000"/>
                </a:solidFill>
              </a:rPr>
              <a:t> 1,000</a:t>
            </a:r>
            <a:endParaRPr sz="7200" b="1">
              <a:solidFill>
                <a:srgbClr val="FF0000"/>
              </a:solidFill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18814525" y="6158825"/>
            <a:ext cx="4125109" cy="341052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900FF"/>
                </a:solidFill>
                <a:latin typeface="Arial"/>
              </a:rPr>
              <a:t>687,000</a:t>
            </a:r>
            <a:b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900FF"/>
                </a:solidFill>
                <a:latin typeface="Arial"/>
              </a:rPr>
            </a:br>
            <a: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900FF"/>
                </a:solidFill>
                <a:latin typeface="Arial"/>
              </a:rPr>
              <a:t>foster</a:t>
            </a:r>
            <a:b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900FF"/>
                </a:solidFill>
                <a:latin typeface="Arial"/>
              </a:rPr>
            </a:br>
            <a: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900FF"/>
                </a:solidFill>
                <a:latin typeface="Arial"/>
              </a:rPr>
              <a:t>children</a:t>
            </a:r>
          </a:p>
        </p:txBody>
      </p:sp>
      <p:cxnSp>
        <p:nvCxnSpPr>
          <p:cNvPr id="241" name="Google Shape;241;p27"/>
          <p:cNvCxnSpPr/>
          <p:nvPr/>
        </p:nvCxnSpPr>
        <p:spPr>
          <a:xfrm>
            <a:off x="16070925" y="2218300"/>
            <a:ext cx="1562100" cy="0"/>
          </a:xfrm>
          <a:prstGeom prst="straightConnector1">
            <a:avLst/>
          </a:prstGeom>
          <a:noFill/>
          <a:ln w="1143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p27"/>
          <p:cNvCxnSpPr/>
          <p:nvPr/>
        </p:nvCxnSpPr>
        <p:spPr>
          <a:xfrm>
            <a:off x="16070925" y="11913775"/>
            <a:ext cx="1562100" cy="0"/>
          </a:xfrm>
          <a:prstGeom prst="straightConnector1">
            <a:avLst/>
          </a:prstGeom>
          <a:noFill/>
          <a:ln w="1143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3" name="Google Shape;243;p27"/>
          <p:cNvCxnSpPr/>
          <p:nvPr/>
        </p:nvCxnSpPr>
        <p:spPr>
          <a:xfrm>
            <a:off x="17590225" y="2218300"/>
            <a:ext cx="0" cy="9716700"/>
          </a:xfrm>
          <a:prstGeom prst="straightConnector1">
            <a:avLst/>
          </a:prstGeom>
          <a:noFill/>
          <a:ln w="1143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body" idx="2"/>
          </p:nvPr>
        </p:nvSpPr>
        <p:spPr>
          <a:xfrm>
            <a:off x="15934953" y="2559561"/>
            <a:ext cx="7652824" cy="1061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b="1" u="sng" dirty="0">
                <a:solidFill>
                  <a:srgbClr val="4E4C50"/>
                </a:solidFill>
              </a:rPr>
              <a:t>Startup Costs</a:t>
            </a:r>
            <a:endParaRPr b="1" u="sng" dirty="0">
              <a:solidFill>
                <a:srgbClr val="4E4C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dirty="0">
                <a:solidFill>
                  <a:srgbClr val="4E4C50"/>
                </a:solidFill>
              </a:rPr>
              <a:t>AFH					$1,000,000</a:t>
            </a:r>
            <a:br>
              <a:rPr lang="en-US" dirty="0">
                <a:solidFill>
                  <a:srgbClr val="4E4C50"/>
                </a:solidFill>
              </a:rPr>
            </a:br>
            <a:r>
              <a:rPr lang="en-US" dirty="0">
                <a:solidFill>
                  <a:srgbClr val="4E4C50"/>
                </a:solidFill>
              </a:rPr>
              <a:t>VFC					$   208,000</a:t>
            </a:r>
            <a:br>
              <a:rPr lang="en-US" dirty="0">
                <a:solidFill>
                  <a:srgbClr val="4E4C50"/>
                </a:solidFill>
              </a:rPr>
            </a:br>
            <a:r>
              <a:rPr lang="en-US" b="1" dirty="0">
                <a:solidFill>
                  <a:srgbClr val="4E4C50"/>
                </a:solidFill>
              </a:rPr>
              <a:t>Total Cost: 			$1,208,000</a:t>
            </a:r>
            <a:br>
              <a:rPr lang="en-US" dirty="0">
                <a:solidFill>
                  <a:srgbClr val="4E4C50"/>
                </a:solidFill>
              </a:rPr>
            </a:br>
            <a:br>
              <a:rPr lang="en-US" dirty="0">
                <a:solidFill>
                  <a:srgbClr val="4E4C50"/>
                </a:solidFill>
              </a:rPr>
            </a:br>
            <a:r>
              <a:rPr lang="en-US" i="1" dirty="0">
                <a:solidFill>
                  <a:srgbClr val="4E4C50"/>
                </a:solidFill>
              </a:rPr>
              <a:t>Funds will come from $300,000 annual budget surplus + reserves</a:t>
            </a:r>
            <a:br>
              <a:rPr lang="en-US" dirty="0">
                <a:solidFill>
                  <a:srgbClr val="4E4C50"/>
                </a:solidFill>
              </a:rPr>
            </a:br>
            <a:br>
              <a:rPr lang="en-US" dirty="0">
                <a:solidFill>
                  <a:srgbClr val="4E4C50"/>
                </a:solidFill>
              </a:rPr>
            </a:br>
            <a:r>
              <a:rPr lang="en-US" b="1" u="sng" dirty="0">
                <a:solidFill>
                  <a:srgbClr val="4E4C50"/>
                </a:solidFill>
              </a:rPr>
              <a:t>Ongoing costs</a:t>
            </a:r>
            <a:br>
              <a:rPr lang="en-US" dirty="0">
                <a:solidFill>
                  <a:srgbClr val="4E4C50"/>
                </a:solidFill>
              </a:rPr>
            </a:br>
            <a:r>
              <a:rPr lang="en-US" dirty="0">
                <a:solidFill>
                  <a:srgbClr val="4E4C50"/>
                </a:solidFill>
              </a:rPr>
              <a:t>Tech Support		$175,000</a:t>
            </a:r>
            <a:br>
              <a:rPr lang="en-US" dirty="0">
                <a:solidFill>
                  <a:srgbClr val="4E4C50"/>
                </a:solidFill>
              </a:rPr>
            </a:br>
            <a:r>
              <a:rPr lang="en-US" dirty="0">
                <a:solidFill>
                  <a:srgbClr val="4E4C50"/>
                </a:solidFill>
              </a:rPr>
              <a:t>Licensing			$  50,000</a:t>
            </a:r>
            <a:endParaRPr dirty="0">
              <a:solidFill>
                <a:srgbClr val="4E4C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dirty="0">
                <a:solidFill>
                  <a:srgbClr val="4E4C50"/>
                </a:solidFill>
              </a:rPr>
              <a:t>Sales				$  50,000</a:t>
            </a:r>
            <a:endParaRPr dirty="0">
              <a:solidFill>
                <a:srgbClr val="4E4C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dirty="0">
                <a:solidFill>
                  <a:srgbClr val="4E4C50"/>
                </a:solidFill>
              </a:rPr>
              <a:t>Marketing			$  25,000</a:t>
            </a:r>
            <a:br>
              <a:rPr lang="en-US" dirty="0">
                <a:solidFill>
                  <a:srgbClr val="4E4C50"/>
                </a:solidFill>
              </a:rPr>
            </a:br>
            <a:r>
              <a:rPr lang="en-US" b="1" dirty="0">
                <a:solidFill>
                  <a:srgbClr val="4E4C50"/>
                </a:solidFill>
              </a:rPr>
              <a:t>TOTAL				$300,000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lang="en-US" b="1" dirty="0">
              <a:solidFill>
                <a:srgbClr val="4E4C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dirty="0">
                <a:solidFill>
                  <a:srgbClr val="4E4C50"/>
                </a:solidFill>
              </a:rPr>
              <a:t>Cost per client: $6,000/year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dirty="0">
                <a:solidFill>
                  <a:srgbClr val="4E4C50"/>
                </a:solidFill>
              </a:rPr>
              <a:t>Revenue per client: $30,000/year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b="1" dirty="0">
                <a:solidFill>
                  <a:srgbClr val="4E4C50"/>
                </a:solidFill>
              </a:rPr>
              <a:t>Net per client: $24,000/year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br>
              <a:rPr lang="en-US" dirty="0">
                <a:solidFill>
                  <a:srgbClr val="4E4C50"/>
                </a:solidFill>
              </a:rPr>
            </a:br>
            <a:br>
              <a:rPr lang="en-US" dirty="0">
                <a:solidFill>
                  <a:srgbClr val="4E4C50"/>
                </a:solidFill>
              </a:rPr>
            </a:br>
            <a:endParaRPr sz="3600" b="0" i="0" u="none" strike="noStrike" cap="none" dirty="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0" name="Google Shape;250;p28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88B4B-24E6-441A-B7AB-A0BAFE14E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91" y="2896033"/>
            <a:ext cx="14683984" cy="932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73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9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7" name="Google Shape;2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344" y="2693315"/>
            <a:ext cx="14176056" cy="88216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6B178A6-2DB8-ED4E-9EA9-4C5388D76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350173"/>
              </p:ext>
            </p:extLst>
          </p:nvPr>
        </p:nvGraphicFramePr>
        <p:xfrm>
          <a:off x="14884400" y="6554537"/>
          <a:ext cx="9063350" cy="312286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846219">
                  <a:extLst>
                    <a:ext uri="{9D8B030D-6E8A-4147-A177-3AD203B41FA5}">
                      <a16:colId xmlns:a16="http://schemas.microsoft.com/office/drawing/2014/main" val="2245893015"/>
                    </a:ext>
                  </a:extLst>
                </a:gridCol>
                <a:gridCol w="3045493">
                  <a:extLst>
                    <a:ext uri="{9D8B030D-6E8A-4147-A177-3AD203B41FA5}">
                      <a16:colId xmlns:a16="http://schemas.microsoft.com/office/drawing/2014/main" val="4267635985"/>
                    </a:ext>
                  </a:extLst>
                </a:gridCol>
                <a:gridCol w="3171638">
                  <a:extLst>
                    <a:ext uri="{9D8B030D-6E8A-4147-A177-3AD203B41FA5}">
                      <a16:colId xmlns:a16="http://schemas.microsoft.com/office/drawing/2014/main" val="3328045461"/>
                    </a:ext>
                  </a:extLst>
                </a:gridCol>
              </a:tblGrid>
              <a:tr h="648744">
                <a:tc>
                  <a:txBody>
                    <a:bodyPr/>
                    <a:lstStyle/>
                    <a:p>
                      <a:pPr algn="ctr"/>
                      <a:r>
                        <a:rPr lang="en-US" sz="3800" dirty="0"/>
                        <a:t>PRO</a:t>
                      </a:r>
                    </a:p>
                  </a:txBody>
                  <a:tcPr marL="64874" marR="64874" marT="32437" marB="3243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800" dirty="0"/>
                        <a:t>PLUS</a:t>
                      </a:r>
                    </a:p>
                  </a:txBody>
                  <a:tcPr marL="64874" marR="64874" marT="32437" marB="32437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/>
                        <a:t>SUPER</a:t>
                      </a:r>
                    </a:p>
                  </a:txBody>
                  <a:tcPr marL="64874" marR="64874" marT="32437" marB="32437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73365"/>
                  </a:ext>
                </a:extLst>
              </a:tr>
              <a:tr h="61853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$1500/month</a:t>
                      </a:r>
                    </a:p>
                  </a:txBody>
                  <a:tcPr marL="64874" marR="64874" marT="32437" marB="32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$2,500/month</a:t>
                      </a:r>
                    </a:p>
                  </a:txBody>
                  <a:tcPr marL="64874" marR="64874" marT="32437" marB="32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$5,000/month</a:t>
                      </a:r>
                    </a:p>
                  </a:txBody>
                  <a:tcPr marL="64874" marR="64874" marT="32437" marB="32437"/>
                </a:tc>
                <a:extLst>
                  <a:ext uri="{0D108BD9-81ED-4DB2-BD59-A6C34878D82A}">
                    <a16:rowId xmlns:a16="http://schemas.microsoft.com/office/drawing/2014/main" val="2562527653"/>
                  </a:ext>
                </a:extLst>
              </a:tr>
              <a:tr h="6185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Up to 10 users</a:t>
                      </a:r>
                    </a:p>
                  </a:txBody>
                  <a:tcPr marL="64874" marR="64874" marT="32437" marB="32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Up to 1,000 users</a:t>
                      </a:r>
                    </a:p>
                  </a:txBody>
                  <a:tcPr marL="64874" marR="64874" marT="32437" marB="324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More than 1,000 users</a:t>
                      </a:r>
                    </a:p>
                  </a:txBody>
                  <a:tcPr marL="64874" marR="64874" marT="32437" marB="32437"/>
                </a:tc>
                <a:extLst>
                  <a:ext uri="{0D108BD9-81ED-4DB2-BD59-A6C34878D82A}">
                    <a16:rowId xmlns:a16="http://schemas.microsoft.com/office/drawing/2014/main" val="3611238400"/>
                  </a:ext>
                </a:extLst>
              </a:tr>
              <a:tr h="6185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Technical Support</a:t>
                      </a:r>
                    </a:p>
                  </a:txBody>
                  <a:tcPr marL="64874" marR="64874" marT="32437" marB="3243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Technical Support</a:t>
                      </a:r>
                    </a:p>
                  </a:txBody>
                  <a:tcPr marL="64874" marR="64874" marT="32437" marB="3243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Technical Support</a:t>
                      </a:r>
                    </a:p>
                  </a:txBody>
                  <a:tcPr marL="64874" marR="64874" marT="32437" marB="32437"/>
                </a:tc>
                <a:extLst>
                  <a:ext uri="{0D108BD9-81ED-4DB2-BD59-A6C34878D82A}">
                    <a16:rowId xmlns:a16="http://schemas.microsoft.com/office/drawing/2014/main" val="622004395"/>
                  </a:ext>
                </a:extLst>
              </a:tr>
              <a:tr h="6185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Setup and training</a:t>
                      </a:r>
                    </a:p>
                  </a:txBody>
                  <a:tcPr marL="64874" marR="64874" marT="32437" marB="3243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Setup and training</a:t>
                      </a:r>
                    </a:p>
                  </a:txBody>
                  <a:tcPr marL="64874" marR="64874" marT="32437" marB="3243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/>
                        <a:t>Setup and training</a:t>
                      </a:r>
                    </a:p>
                  </a:txBody>
                  <a:tcPr marL="64874" marR="64874" marT="32437" marB="32437"/>
                </a:tc>
                <a:extLst>
                  <a:ext uri="{0D108BD9-81ED-4DB2-BD59-A6C34878D82A}">
                    <a16:rowId xmlns:a16="http://schemas.microsoft.com/office/drawing/2014/main" val="111110018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0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4" name="Google Shape;2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0854" y="9117034"/>
            <a:ext cx="6833146" cy="297681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5" name="Google Shape;2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2500" y="9117034"/>
            <a:ext cx="6833137" cy="29768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66" name="Google Shape;26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62497" y="2838675"/>
            <a:ext cx="13621503" cy="6334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7" name="Google Shape;26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3450" y="3705663"/>
            <a:ext cx="4163650" cy="31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71050" y="4426638"/>
            <a:ext cx="3900500" cy="58507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9" name="Google Shape;269;p30"/>
          <p:cNvSpPr txBox="1"/>
          <p:nvPr/>
        </p:nvSpPr>
        <p:spPr>
          <a:xfrm>
            <a:off x="1106500" y="2794650"/>
            <a:ext cx="3900600" cy="1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Partner</a:t>
            </a:r>
            <a:endParaRPr sz="360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Organizations</a:t>
            </a:r>
            <a:endParaRPr sz="3600"/>
          </a:p>
        </p:txBody>
      </p:sp>
      <p:pic>
        <p:nvPicPr>
          <p:cNvPr id="270" name="Google Shape;270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1500" y="7628089"/>
            <a:ext cx="3900500" cy="154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3376" y="9904350"/>
            <a:ext cx="4423725" cy="201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1"/>
          <p:cNvSpPr txBox="1">
            <a:spLocks noGrp="1"/>
          </p:cNvSpPr>
          <p:nvPr>
            <p:ph type="body" idx="1"/>
          </p:nvPr>
        </p:nvSpPr>
        <p:spPr>
          <a:xfrm>
            <a:off x="992777" y="2323075"/>
            <a:ext cx="22285234" cy="9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571500">
              <a:lnSpc>
                <a:spcPct val="150000"/>
              </a:lnSpc>
              <a:buFont typeface="Arial"/>
              <a:buChar char="•"/>
            </a:pPr>
            <a:r>
              <a:rPr lang="en-US" dirty="0"/>
              <a:t>Develop and </a:t>
            </a:r>
            <a:r>
              <a:rPr lang="en-US" u="sng" dirty="0"/>
              <a:t>launch a platform as a service</a:t>
            </a:r>
            <a:r>
              <a:rPr lang="en-US" dirty="0"/>
              <a:t> to support all </a:t>
            </a:r>
            <a:r>
              <a:rPr lang="en-US" b="1" dirty="0"/>
              <a:t>687,000+ foster children</a:t>
            </a:r>
            <a:r>
              <a:rPr lang="en-US" dirty="0"/>
              <a:t> in the U.S. through the nearly 1,000 Court Appointed Special Advocates (CASA) programs nationwide</a:t>
            </a:r>
          </a:p>
          <a:p>
            <a:pPr marL="571500" lvl="0" indent="-571500">
              <a:lnSpc>
                <a:spcPct val="150000"/>
              </a:lnSpc>
              <a:buFont typeface="Arial"/>
              <a:buChar char="•"/>
            </a:pPr>
            <a:r>
              <a:rPr lang="en-US" b="1" dirty="0"/>
              <a:t>WHO ARE WE?</a:t>
            </a:r>
            <a:r>
              <a:rPr lang="en-US" dirty="0"/>
              <a:t> Voices for Children is the </a:t>
            </a:r>
            <a:r>
              <a:rPr lang="en-US" b="1" dirty="0"/>
              <a:t>largest, self-funded CASA program in the nation</a:t>
            </a:r>
            <a:r>
              <a:rPr lang="en-US" dirty="0"/>
              <a:t> and has created a model which serves every child in our county, plus we are the </a:t>
            </a:r>
            <a:r>
              <a:rPr lang="en-US" b="1" dirty="0"/>
              <a:t>ONLY organization </a:t>
            </a:r>
            <a:r>
              <a:rPr lang="en-US" dirty="0"/>
              <a:t>with</a:t>
            </a:r>
            <a:r>
              <a:rPr lang="en-US" b="1" dirty="0"/>
              <a:t> DIRECT ACCESS &amp; DATA to every foster child</a:t>
            </a:r>
            <a:endParaRPr lang="en-US" dirty="0"/>
          </a:p>
          <a:p>
            <a:pPr marL="571500" lvl="0" indent="-571500">
              <a:lnSpc>
                <a:spcPct val="150000"/>
              </a:lnSpc>
              <a:buFont typeface="Arial"/>
              <a:buChar char="•"/>
            </a:pPr>
            <a:r>
              <a:rPr lang="en-US" dirty="0"/>
              <a:t>CASA programs are demanding a </a:t>
            </a:r>
            <a:r>
              <a:rPr lang="en-US" b="1" dirty="0"/>
              <a:t>cost-effective standardized method of data collection, case planning tools, and access</a:t>
            </a:r>
            <a:r>
              <a:rPr lang="en-US" dirty="0"/>
              <a:t> to resources</a:t>
            </a:r>
          </a:p>
          <a:p>
            <a:pPr marL="571500" lvl="0" indent="-571500">
              <a:lnSpc>
                <a:spcPct val="150000"/>
              </a:lnSpc>
              <a:buFont typeface="Helvetica Neue"/>
              <a:buChar char="•"/>
            </a:pPr>
            <a:r>
              <a:rPr lang="en-US" dirty="0"/>
              <a:t>Our PaaS will utilize Artificial Intelligence to build on existing data → predictive solutions </a:t>
            </a:r>
          </a:p>
          <a:p>
            <a:pPr marL="571500" lvl="0" indent="-571500">
              <a:lnSpc>
                <a:spcPct val="150000"/>
              </a:lnSpc>
              <a:buFont typeface="Arial"/>
              <a:buChar char="•"/>
            </a:pPr>
            <a:r>
              <a:rPr lang="en-US" dirty="0"/>
              <a:t>Voices for Children: </a:t>
            </a:r>
            <a:r>
              <a:rPr lang="en-US" b="1" dirty="0"/>
              <a:t>38 years of experience - “elite” program in the nation</a:t>
            </a:r>
            <a:r>
              <a:rPr lang="en-US" dirty="0"/>
              <a:t> </a:t>
            </a:r>
          </a:p>
          <a:p>
            <a:pPr marL="571500" lvl="0" indent="-571500">
              <a:lnSpc>
                <a:spcPct val="150000"/>
              </a:lnSpc>
              <a:buFont typeface="Arial"/>
              <a:buChar char="•"/>
            </a:pPr>
            <a:r>
              <a:rPr lang="en-US" b="1" dirty="0"/>
              <a:t>$1.7B market</a:t>
            </a:r>
            <a:r>
              <a:rPr lang="en-US" dirty="0"/>
              <a:t> which currently relies on donations → licensing revenue model to support all CASA orgs</a:t>
            </a:r>
          </a:p>
          <a:p>
            <a:pPr marL="571500" lvl="0" indent="-571500">
              <a:lnSpc>
                <a:spcPct val="150000"/>
              </a:lnSpc>
              <a:buFont typeface="Arial"/>
              <a:buChar char="•"/>
            </a:pPr>
            <a:r>
              <a:rPr lang="en-US" b="1" dirty="0"/>
              <a:t>$1M gets us to breakeven by year 3</a:t>
            </a:r>
            <a:r>
              <a:rPr lang="en-US" dirty="0"/>
              <a:t> and profitable by year 4</a:t>
            </a:r>
          </a:p>
          <a:p>
            <a:pPr marL="571500" lvl="0" indent="-342900">
              <a:lnSpc>
                <a:spcPct val="150000"/>
              </a:lnSpc>
              <a:buClr>
                <a:schemeClr val="dk1"/>
              </a:buClr>
            </a:pPr>
            <a:endParaRPr lang="en-US" dirty="0"/>
          </a:p>
        </p:txBody>
      </p:sp>
      <p:sp>
        <p:nvSpPr>
          <p:cNvPr id="277" name="Google Shape;277;p31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3"/>
          <p:cNvSpPr txBox="1"/>
          <p:nvPr/>
        </p:nvSpPr>
        <p:spPr>
          <a:xfrm>
            <a:off x="12407762" y="3980189"/>
            <a:ext cx="10297405" cy="575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John Valencia</a:t>
            </a:r>
            <a:endParaRPr sz="3600" b="1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President/CEO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9370 Chesapeake Drive #210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San Diego, California 92123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JohnV@speakupnow.org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(858) 598-2263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r>
              <a:rPr lang="en-US" sz="36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www.speakupnow.org</a:t>
            </a:r>
            <a:r>
              <a:rPr lang="en-US" sz="360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60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9" name="Google Shape;289;p33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0" name="Google Shape;29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4816" y="5116716"/>
            <a:ext cx="9577064" cy="3482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96516C0-5CAA-A845-84E0-022B40DE6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919327"/>
              </p:ext>
            </p:extLst>
          </p:nvPr>
        </p:nvGraphicFramePr>
        <p:xfrm>
          <a:off x="1092200" y="2091496"/>
          <a:ext cx="20447000" cy="10784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/>
        </p:nvSpPr>
        <p:spPr>
          <a:xfrm>
            <a:off x="687900" y="2224225"/>
            <a:ext cx="23008200" cy="9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Char char="•"/>
            </a:pP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Develop and </a:t>
            </a:r>
            <a:r>
              <a:rPr lang="en-US" sz="3600" u="sng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launch a platform as a service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support all </a:t>
            </a: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687,000+ foster children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the U.S. through the nearly 1,000 Court Appointed Special Advocates (CASA) programs nationwide</a:t>
            </a:r>
            <a:endParaRPr sz="3600" dirty="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Char char="•"/>
            </a:pP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 ARE WE?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Voices for Children is the </a:t>
            </a: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largest, self-funded CASA program in the nation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has created a model which serves every child in our county, plus we are the </a:t>
            </a: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ONLY organization 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</a:t>
            </a: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DIRECT ACCESS &amp; DATA to every foster child</a:t>
            </a:r>
            <a:endParaRPr sz="3600" dirty="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Char char="•"/>
            </a:pP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CASA programs are demanding a </a:t>
            </a: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cost-effective standardized method of data collection, case planning tools, and access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resources</a:t>
            </a:r>
            <a:endParaRPr sz="3600" dirty="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Helvetica Neue"/>
              <a:buChar char="•"/>
            </a:pP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PaaS will utilize Artificial Intelligence to build on existing data → predictive solutions </a:t>
            </a:r>
            <a:endParaRPr sz="3600" dirty="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Char char="•"/>
            </a:pP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Voices for Children: </a:t>
            </a: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38 years of experience - “elite” program in the nation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3600" dirty="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Char char="•"/>
            </a:pP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$1.7B market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which currently relies on donations → licensing revenue model to support all CASA orgs</a:t>
            </a:r>
            <a:endParaRPr sz="3600" dirty="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Char char="•"/>
            </a:pPr>
            <a:r>
              <a:rPr lang="en-US" sz="3600" b="1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$1M gets us to breakeven by year 3</a:t>
            </a:r>
            <a:r>
              <a:rPr lang="en-US" sz="3600" dirty="0">
                <a:solidFill>
                  <a:srgbClr val="4E4C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profitable by year 4</a:t>
            </a:r>
            <a:endParaRPr dirty="0"/>
          </a:p>
          <a:p>
            <a:pPr marL="571500" marR="0" lvl="0" indent="-342900" algn="l" rtl="0">
              <a:lnSpc>
                <a:spcPct val="15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9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/>
        </p:nvSpPr>
        <p:spPr>
          <a:xfrm>
            <a:off x="1759037" y="2733550"/>
            <a:ext cx="21812100" cy="3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lang="en-US" sz="48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multi-tiered cloud based platform as a service</a:t>
            </a:r>
            <a:r>
              <a:rPr lang="en-US" sz="3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3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950" y="3618101"/>
            <a:ext cx="3223076" cy="645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3450" y="3618101"/>
            <a:ext cx="3223074" cy="650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24750" y="3682375"/>
            <a:ext cx="3223076" cy="643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35124" y="3728150"/>
            <a:ext cx="3223075" cy="636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97150" y="3728150"/>
            <a:ext cx="3147356" cy="636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544900" y="3728150"/>
            <a:ext cx="3223075" cy="639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965049" y="3728150"/>
            <a:ext cx="3223076" cy="640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069424" y="903698"/>
            <a:ext cx="2448124" cy="171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7464200" y="10225175"/>
            <a:ext cx="2980200" cy="21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Artificial Intelligence</a:t>
            </a:r>
            <a:endParaRPr sz="3600"/>
          </a:p>
        </p:txBody>
      </p:sp>
      <p:sp>
        <p:nvSpPr>
          <p:cNvPr id="132" name="Google Shape;132;p20"/>
          <p:cNvSpPr txBox="1"/>
          <p:nvPr/>
        </p:nvSpPr>
        <p:spPr>
          <a:xfrm>
            <a:off x="14162638" y="10225175"/>
            <a:ext cx="3147300" cy="21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Resource Portal</a:t>
            </a:r>
            <a:endParaRPr sz="3600"/>
          </a:p>
        </p:txBody>
      </p:sp>
      <p:sp>
        <p:nvSpPr>
          <p:cNvPr id="133" name="Google Shape;133;p20"/>
          <p:cNvSpPr txBox="1"/>
          <p:nvPr/>
        </p:nvSpPr>
        <p:spPr>
          <a:xfrm>
            <a:off x="17652613" y="10225650"/>
            <a:ext cx="3147300" cy="21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Yelp-type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Reviews</a:t>
            </a:r>
            <a:endParaRPr sz="3600"/>
          </a:p>
        </p:txBody>
      </p:sp>
      <p:sp>
        <p:nvSpPr>
          <p:cNvPr id="134" name="Google Shape;134;p20"/>
          <p:cNvSpPr txBox="1"/>
          <p:nvPr/>
        </p:nvSpPr>
        <p:spPr>
          <a:xfrm>
            <a:off x="21120388" y="10225175"/>
            <a:ext cx="3147300" cy="21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Action Item Tracking System</a:t>
            </a:r>
            <a:endParaRPr sz="3600"/>
          </a:p>
        </p:txBody>
      </p:sp>
      <p:sp>
        <p:nvSpPr>
          <p:cNvPr id="135" name="Google Shape;135;p20"/>
          <p:cNvSpPr txBox="1"/>
          <p:nvPr/>
        </p:nvSpPr>
        <p:spPr>
          <a:xfrm>
            <a:off x="10890650" y="10148975"/>
            <a:ext cx="2817300" cy="21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Online 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Court Report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Builder</a:t>
            </a:r>
            <a:endParaRPr sz="3600"/>
          </a:p>
        </p:txBody>
      </p:sp>
      <p:sp>
        <p:nvSpPr>
          <p:cNvPr id="136" name="Google Shape;136;p20"/>
          <p:cNvSpPr txBox="1"/>
          <p:nvPr/>
        </p:nvSpPr>
        <p:spPr>
          <a:xfrm>
            <a:off x="4024438" y="10073250"/>
            <a:ext cx="2817300" cy="21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Case Planning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Guide</a:t>
            </a:r>
            <a:endParaRPr sz="3600"/>
          </a:p>
        </p:txBody>
      </p:sp>
      <p:sp>
        <p:nvSpPr>
          <p:cNvPr id="137" name="Google Shape;137;p20"/>
          <p:cNvSpPr txBox="1"/>
          <p:nvPr/>
        </p:nvSpPr>
        <p:spPr>
          <a:xfrm>
            <a:off x="584688" y="10073250"/>
            <a:ext cx="2817300" cy="21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Mental &amp; Physical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Health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Assessment</a:t>
            </a:r>
            <a:endParaRPr sz="3600"/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8825" y="4573150"/>
            <a:ext cx="2817301" cy="46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190112" y="11724169"/>
            <a:ext cx="2448125" cy="161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3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>
            <a:spLocks noGrp="1"/>
          </p:cNvSpPr>
          <p:nvPr>
            <p:ph type="body" idx="1"/>
          </p:nvPr>
        </p:nvSpPr>
        <p:spPr>
          <a:xfrm>
            <a:off x="1684734" y="3498776"/>
            <a:ext cx="21014400" cy="90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>
              <a:solidFill>
                <a:srgbClr val="4E4C5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>
              <a:solidFill>
                <a:srgbClr val="4E4C50"/>
              </a:solidFill>
            </a:endParaRPr>
          </a:p>
        </p:txBody>
      </p:sp>
      <p:sp>
        <p:nvSpPr>
          <p:cNvPr id="146" name="Google Shape;146;p21"/>
          <p:cNvSpPr/>
          <p:nvPr/>
        </p:nvSpPr>
        <p:spPr>
          <a:xfrm>
            <a:off x="15429100" y="11548550"/>
            <a:ext cx="5898300" cy="55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6575" y="1883250"/>
            <a:ext cx="8189725" cy="491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8200" y="2436150"/>
            <a:ext cx="5898300" cy="58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90700" y="8086910"/>
            <a:ext cx="6308425" cy="432577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/>
          <p:nvPr/>
        </p:nvSpPr>
        <p:spPr>
          <a:xfrm>
            <a:off x="3249350" y="8334450"/>
            <a:ext cx="16560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</a:rPr>
              <a:t>$6.5M</a:t>
            </a:r>
            <a:endParaRPr sz="3000" b="1">
              <a:solidFill>
                <a:schemeClr val="lt1"/>
              </a:solidFill>
            </a:endParaRPr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84388" y="8242750"/>
            <a:ext cx="4014100" cy="40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8550" y="8154775"/>
            <a:ext cx="6062775" cy="419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88425" y="2436150"/>
            <a:ext cx="4602385" cy="491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3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0150" y="8120865"/>
            <a:ext cx="4653499" cy="2130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60900" y="10260450"/>
            <a:ext cx="3571875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2060" y="4405150"/>
            <a:ext cx="4451926" cy="370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02986" y="10815826"/>
            <a:ext cx="4210050" cy="12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/>
          <p:nvPr/>
        </p:nvSpPr>
        <p:spPr>
          <a:xfrm>
            <a:off x="8525735" y="2524650"/>
            <a:ext cx="2182200" cy="1373400"/>
          </a:xfrm>
          <a:prstGeom prst="flowChartAlternateProcess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2"/>
          <p:cNvSpPr txBox="1"/>
          <p:nvPr/>
        </p:nvSpPr>
        <p:spPr>
          <a:xfrm>
            <a:off x="8368500" y="2830100"/>
            <a:ext cx="2570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Judges</a:t>
            </a:r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22"/>
          <p:cNvSpPr/>
          <p:nvPr/>
        </p:nvSpPr>
        <p:spPr>
          <a:xfrm>
            <a:off x="10798189" y="2524650"/>
            <a:ext cx="2182200" cy="1373400"/>
          </a:xfrm>
          <a:prstGeom prst="flowChartAlternateProcess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 txBox="1"/>
          <p:nvPr/>
        </p:nvSpPr>
        <p:spPr>
          <a:xfrm>
            <a:off x="10631725" y="2601500"/>
            <a:ext cx="2570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Current Youth</a:t>
            </a:r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" name="Google Shape;168;p22"/>
          <p:cNvSpPr/>
          <p:nvPr/>
        </p:nvSpPr>
        <p:spPr>
          <a:xfrm>
            <a:off x="3697000" y="2524650"/>
            <a:ext cx="2182200" cy="1373400"/>
          </a:xfrm>
          <a:prstGeom prst="flowChartAlternateProcess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2"/>
          <p:cNvSpPr txBox="1"/>
          <p:nvPr/>
        </p:nvSpPr>
        <p:spPr>
          <a:xfrm>
            <a:off x="3503050" y="2822950"/>
            <a:ext cx="2570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CASAs</a:t>
            </a:r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22"/>
          <p:cNvSpPr/>
          <p:nvPr/>
        </p:nvSpPr>
        <p:spPr>
          <a:xfrm>
            <a:off x="6129735" y="2524650"/>
            <a:ext cx="2182200" cy="1373400"/>
          </a:xfrm>
          <a:prstGeom prst="flowChartAlternateProcess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2"/>
          <p:cNvSpPr txBox="1"/>
          <p:nvPr/>
        </p:nvSpPr>
        <p:spPr>
          <a:xfrm>
            <a:off x="6162400" y="2524650"/>
            <a:ext cx="1924500" cy="13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VFC Staff</a:t>
            </a:r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2" name="Google Shape;172;p22"/>
          <p:cNvCxnSpPr>
            <a:stCxn id="173" idx="1"/>
          </p:cNvCxnSpPr>
          <p:nvPr/>
        </p:nvCxnSpPr>
        <p:spPr>
          <a:xfrm rot="10800000">
            <a:off x="16598150" y="2810950"/>
            <a:ext cx="1012200" cy="48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4" name="Google Shape;174;p22"/>
          <p:cNvSpPr/>
          <p:nvPr/>
        </p:nvSpPr>
        <p:spPr>
          <a:xfrm>
            <a:off x="13107164" y="2524650"/>
            <a:ext cx="2182200" cy="1373400"/>
          </a:xfrm>
          <a:prstGeom prst="flowChartAlternateProcess">
            <a:avLst/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2"/>
          <p:cNvSpPr/>
          <p:nvPr/>
        </p:nvSpPr>
        <p:spPr>
          <a:xfrm>
            <a:off x="15416139" y="2529550"/>
            <a:ext cx="2182200" cy="1373400"/>
          </a:xfrm>
          <a:prstGeom prst="flowChartAlternateProcess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2"/>
          <p:cNvSpPr/>
          <p:nvPr/>
        </p:nvSpPr>
        <p:spPr>
          <a:xfrm>
            <a:off x="17750739" y="2529550"/>
            <a:ext cx="2182200" cy="1373400"/>
          </a:xfrm>
          <a:prstGeom prst="flowChartAlternateProcess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2"/>
          <p:cNvSpPr txBox="1"/>
          <p:nvPr/>
        </p:nvSpPr>
        <p:spPr>
          <a:xfrm>
            <a:off x="12944300" y="2448450"/>
            <a:ext cx="2570100" cy="17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Helvetica Neue"/>
                <a:ea typeface="Helvetica Neue"/>
                <a:cs typeface="Helvetica Neue"/>
                <a:sym typeface="Helvetica Neue"/>
              </a:rPr>
              <a:t>Former Foster </a:t>
            </a:r>
            <a:endParaRPr sz="3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Helvetica Neue"/>
                <a:ea typeface="Helvetica Neue"/>
                <a:cs typeface="Helvetica Neue"/>
                <a:sym typeface="Helvetica Neue"/>
              </a:rPr>
              <a:t>Youth</a:t>
            </a:r>
            <a:endParaRPr sz="3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p22"/>
          <p:cNvSpPr txBox="1"/>
          <p:nvPr/>
        </p:nvSpPr>
        <p:spPr>
          <a:xfrm>
            <a:off x="15263750" y="2525300"/>
            <a:ext cx="2570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Social Services</a:t>
            </a:r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17610350" y="2822950"/>
            <a:ext cx="25701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Attorneys</a:t>
            </a:r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9" name="Google Shape;17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6375" y="3898049"/>
            <a:ext cx="5951376" cy="902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448400" y="7115975"/>
            <a:ext cx="4935600" cy="32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598350" y="4592602"/>
            <a:ext cx="4234425" cy="2964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78975" y="8406757"/>
            <a:ext cx="8058075" cy="1720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8" name="Google Shape;18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175" y="3610850"/>
            <a:ext cx="10111000" cy="408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/>
        </p:nvSpPr>
        <p:spPr>
          <a:xfrm>
            <a:off x="1091575" y="8139575"/>
            <a:ext cx="10746600" cy="48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$2,500/child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$1.7B Market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$1,500/child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$670,000,000 annual savings</a:t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61500" y="2652215"/>
            <a:ext cx="3214275" cy="34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61490" y="7070012"/>
            <a:ext cx="4637463" cy="4637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335750" y="6819150"/>
            <a:ext cx="5739399" cy="513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p23"/>
          <p:cNvCxnSpPr/>
          <p:nvPr/>
        </p:nvCxnSpPr>
        <p:spPr>
          <a:xfrm>
            <a:off x="12549425" y="1767525"/>
            <a:ext cx="70800" cy="1060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4" name="Google Shape;19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899088" y="2652213"/>
            <a:ext cx="3880575" cy="388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3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0" name="Google Shape;20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9688" y="387125"/>
            <a:ext cx="9914583" cy="550767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/>
          <p:nvPr/>
        </p:nvSpPr>
        <p:spPr>
          <a:xfrm>
            <a:off x="7786613" y="6379038"/>
            <a:ext cx="8370229" cy="95791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900FF"/>
                </a:solidFill>
                <a:latin typeface="Arial"/>
              </a:rPr>
              <a:t>687,000 children</a:t>
            </a:r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69325" y="8274325"/>
            <a:ext cx="4185942" cy="187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6888" y="8139550"/>
            <a:ext cx="2841525" cy="284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30600" y="7713701"/>
            <a:ext cx="5252325" cy="299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71345" y="10061738"/>
            <a:ext cx="2543175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1970" y="7708450"/>
            <a:ext cx="3705225" cy="412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705770" y="10061750"/>
            <a:ext cx="7464930" cy="314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22375" y="10994333"/>
            <a:ext cx="3659700" cy="867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 txBox="1">
            <a:spLocks noGrp="1"/>
          </p:cNvSpPr>
          <p:nvPr>
            <p:ph type="body" idx="1"/>
          </p:nvPr>
        </p:nvSpPr>
        <p:spPr>
          <a:xfrm>
            <a:off x="1842075" y="2563975"/>
            <a:ext cx="21927300" cy="51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br>
              <a:rPr lang="en-US"/>
            </a:b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E4C50"/>
              </a:buClr>
              <a:buSzPts val="3600"/>
              <a:buFont typeface="Arial"/>
              <a:buNone/>
            </a:pPr>
            <a:br>
              <a:rPr lang="en-US"/>
            </a:br>
            <a:endParaRPr sz="3600" b="0" i="0" u="none" strike="noStrike" cap="none">
              <a:solidFill>
                <a:srgbClr val="4E4C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25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5" name="Google Shape;2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5450" y="8939446"/>
            <a:ext cx="6399000" cy="2534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0875" y="4123337"/>
            <a:ext cx="5945175" cy="594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42475" y="2765875"/>
            <a:ext cx="5678100" cy="56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17563" y="2765863"/>
            <a:ext cx="6399000" cy="726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86525" y="8443977"/>
            <a:ext cx="4234425" cy="2964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 txBox="1">
            <a:spLocks noGrp="1"/>
          </p:cNvSpPr>
          <p:nvPr>
            <p:ph type="sldNum" idx="12"/>
          </p:nvPr>
        </p:nvSpPr>
        <p:spPr>
          <a:xfrm>
            <a:off x="21720952" y="12875800"/>
            <a:ext cx="984216" cy="6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fld>
            <a:endParaRPr sz="3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5" name="Google Shape;22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5986" y="10202926"/>
            <a:ext cx="421005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7530" y="10485725"/>
            <a:ext cx="3451293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5750" y="3161550"/>
            <a:ext cx="7188342" cy="571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33164" y="8053977"/>
            <a:ext cx="3451300" cy="340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09622" y="3553975"/>
            <a:ext cx="4812076" cy="270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386675" y="2805238"/>
            <a:ext cx="6997326" cy="5248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11500" y="6260777"/>
            <a:ext cx="4234425" cy="2964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2909</TotalTime>
  <Words>1168</Words>
  <Application>Microsoft Macintosh PowerPoint</Application>
  <PresentationFormat>Custom</PresentationFormat>
  <Paragraphs>183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Helvetica Neue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8</cp:revision>
  <dcterms:modified xsi:type="dcterms:W3CDTF">2018-07-24T17:34:53Z</dcterms:modified>
</cp:coreProperties>
</file>