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8" r:id="rId2"/>
    <p:sldId id="370" r:id="rId3"/>
    <p:sldId id="259" r:id="rId4"/>
    <p:sldId id="320" r:id="rId5"/>
    <p:sldId id="305" r:id="rId6"/>
    <p:sldId id="339" r:id="rId7"/>
    <p:sldId id="343" r:id="rId8"/>
    <p:sldId id="344" r:id="rId9"/>
    <p:sldId id="349" r:id="rId10"/>
    <p:sldId id="347" r:id="rId11"/>
    <p:sldId id="365" r:id="rId12"/>
    <p:sldId id="312" r:id="rId13"/>
    <p:sldId id="342" r:id="rId14"/>
    <p:sldId id="371" r:id="rId15"/>
    <p:sldId id="260" r:id="rId16"/>
    <p:sldId id="366" r:id="rId17"/>
    <p:sldId id="336" r:id="rId18"/>
    <p:sldId id="351" r:id="rId19"/>
    <p:sldId id="352" r:id="rId20"/>
    <p:sldId id="287" r:id="rId21"/>
    <p:sldId id="314" r:id="rId22"/>
    <p:sldId id="324" r:id="rId23"/>
    <p:sldId id="367" r:id="rId24"/>
    <p:sldId id="368" r:id="rId25"/>
    <p:sldId id="369" r:id="rId26"/>
    <p:sldId id="341" r:id="rId27"/>
    <p:sldId id="372" r:id="rId28"/>
    <p:sldId id="262" r:id="rId29"/>
    <p:sldId id="373" r:id="rId30"/>
    <p:sldId id="284" r:id="rId31"/>
    <p:sldId id="285" r:id="rId32"/>
    <p:sldId id="286" r:id="rId33"/>
    <p:sldId id="337" r:id="rId34"/>
    <p:sldId id="340"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720">
          <p15:clr>
            <a:srgbClr val="A4A3A4"/>
          </p15:clr>
        </p15:guide>
        <p15:guide id="3" orient="horz" pos="4032">
          <p15:clr>
            <a:srgbClr val="A4A3A4"/>
          </p15:clr>
        </p15:guide>
        <p15:guide id="4" pos="5472">
          <p15:clr>
            <a:srgbClr val="A4A3A4"/>
          </p15:clr>
        </p15:guide>
        <p15:guide id="5" pos="288">
          <p15:clr>
            <a:srgbClr val="A4A3A4"/>
          </p15:clr>
        </p15:guide>
        <p15:guide id="6"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053" autoAdjust="0"/>
    <p:restoredTop sz="48621" autoAdjust="0"/>
  </p:normalViewPr>
  <p:slideViewPr>
    <p:cSldViewPr showGuides="1">
      <p:cViewPr varScale="1">
        <p:scale>
          <a:sx n="57" d="100"/>
          <a:sy n="57" d="100"/>
        </p:scale>
        <p:origin x="3248" y="40"/>
      </p:cViewPr>
      <p:guideLst>
        <p:guide orient="horz" pos="2160"/>
        <p:guide orient="horz" pos="720"/>
        <p:guide orient="horz" pos="4032"/>
        <p:guide pos="5472"/>
        <p:guide pos="288"/>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90" d="100"/>
        <a:sy n="90" d="100"/>
      </p:scale>
      <p:origin x="0" y="-60"/>
    </p:cViewPr>
  </p:sorterViewPr>
  <p:notesViewPr>
    <p:cSldViewPr>
      <p:cViewPr varScale="1">
        <p:scale>
          <a:sx n="69" d="100"/>
          <a:sy n="69" d="100"/>
        </p:scale>
        <p:origin x="323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0C841A5-2304-411D-838F-CE983BE8392A}" type="datetimeFigureOut">
              <a:rPr lang="en-US" smtClean="0"/>
              <a:pPr/>
              <a:t>6/17/2022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2397CD7-09AB-4BB5-9981-44E45838E78A}" type="slidenum">
              <a:rPr lang="en-US" smtClean="0"/>
              <a:pPr/>
              <a:t>‹#›</a:t>
            </a:fld>
            <a:endParaRPr lang="en-US"/>
          </a:p>
        </p:txBody>
      </p:sp>
    </p:spTree>
    <p:extLst>
      <p:ext uri="{BB962C8B-B14F-4D97-AF65-F5344CB8AC3E}">
        <p14:creationId xmlns:p14="http://schemas.microsoft.com/office/powerpoint/2010/main" val="286653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B0E3F17-3BB0-41E4-B666-C09224285A24}" type="datetimeFigureOut">
              <a:rPr lang="en-US" smtClean="0"/>
              <a:pPr/>
              <a:t>6/17/2022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134CF51-8328-4917-9009-E20D705FCDC7}" type="slidenum">
              <a:rPr lang="en-US" smtClean="0"/>
              <a:pPr/>
              <a:t>‹#›</a:t>
            </a:fld>
            <a:endParaRPr lang="en-US"/>
          </a:p>
        </p:txBody>
      </p:sp>
    </p:spTree>
    <p:extLst>
      <p:ext uri="{BB962C8B-B14F-4D97-AF65-F5344CB8AC3E}">
        <p14:creationId xmlns:p14="http://schemas.microsoft.com/office/powerpoint/2010/main" val="3515863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1</a:t>
            </a:fld>
            <a:endParaRPr lang="en-US"/>
          </a:p>
        </p:txBody>
      </p:sp>
    </p:spTree>
    <p:extLst>
      <p:ext uri="{BB962C8B-B14F-4D97-AF65-F5344CB8AC3E}">
        <p14:creationId xmlns:p14="http://schemas.microsoft.com/office/powerpoint/2010/main" val="986991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E17793-F329-4BCA-8719-3406F244FD60}" type="slidenum">
              <a:rPr lang="en-US" smtClean="0"/>
              <a:t>10</a:t>
            </a:fld>
            <a:endParaRPr lang="en-US"/>
          </a:p>
        </p:txBody>
      </p:sp>
    </p:spTree>
    <p:extLst>
      <p:ext uri="{BB962C8B-B14F-4D97-AF65-F5344CB8AC3E}">
        <p14:creationId xmlns:p14="http://schemas.microsoft.com/office/powerpoint/2010/main" val="2168959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fontAlgn="t" latinLnBrk="0" hangingPunct="1">
              <a:spcBef>
                <a:spcPts val="0"/>
              </a:spcBef>
              <a:spcAft>
                <a:spcPts val="0"/>
              </a:spcAft>
            </a:pPr>
            <a:endParaRPr lang="en-US" sz="1050" b="0" i="0" u="none" strike="noStrike" dirty="0" smtClean="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i="0" u="none" strike="noStrike" dirty="0" smtClean="0">
              <a:effectLst/>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11</a:t>
            </a:fld>
            <a:endParaRPr lang="en-US"/>
          </a:p>
        </p:txBody>
      </p:sp>
    </p:spTree>
    <p:extLst>
      <p:ext uri="{BB962C8B-B14F-4D97-AF65-F5344CB8AC3E}">
        <p14:creationId xmlns:p14="http://schemas.microsoft.com/office/powerpoint/2010/main" val="1875050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4CF51-8328-4917-9009-E20D705FCDC7}" type="slidenum">
              <a:rPr lang="en-US" smtClean="0"/>
              <a:pPr/>
              <a:t>12</a:t>
            </a:fld>
            <a:endParaRPr lang="en-US"/>
          </a:p>
        </p:txBody>
      </p:sp>
    </p:spTree>
    <p:extLst>
      <p:ext uri="{BB962C8B-B14F-4D97-AF65-F5344CB8AC3E}">
        <p14:creationId xmlns:p14="http://schemas.microsoft.com/office/powerpoint/2010/main" val="3454241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350">
              <a:defRPr/>
            </a:pPr>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464651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4CF51-8328-4917-9009-E20D705FCDC7}" type="slidenum">
              <a:rPr lang="en-US" smtClean="0"/>
              <a:pPr/>
              <a:t>14</a:t>
            </a:fld>
            <a:endParaRPr lang="en-US"/>
          </a:p>
        </p:txBody>
      </p:sp>
    </p:spTree>
    <p:extLst>
      <p:ext uri="{BB962C8B-B14F-4D97-AF65-F5344CB8AC3E}">
        <p14:creationId xmlns:p14="http://schemas.microsoft.com/office/powerpoint/2010/main" val="3518552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15</a:t>
            </a:fld>
            <a:endParaRPr lang="en-US"/>
          </a:p>
        </p:txBody>
      </p:sp>
    </p:spTree>
    <p:extLst>
      <p:ext uri="{BB962C8B-B14F-4D97-AF65-F5344CB8AC3E}">
        <p14:creationId xmlns:p14="http://schemas.microsoft.com/office/powerpoint/2010/main" val="18224410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17</a:t>
            </a:fld>
            <a:endParaRPr lang="en-US"/>
          </a:p>
        </p:txBody>
      </p:sp>
    </p:spTree>
    <p:extLst>
      <p:ext uri="{BB962C8B-B14F-4D97-AF65-F5344CB8AC3E}">
        <p14:creationId xmlns:p14="http://schemas.microsoft.com/office/powerpoint/2010/main" val="2532229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413CD184-E8EB-461C-AC98-885997E2E1CA}" type="slidenum">
              <a:rPr lang="en-US" smtClean="0"/>
              <a:t>18</a:t>
            </a:fld>
            <a:endParaRPr lang="en-US"/>
          </a:p>
        </p:txBody>
      </p:sp>
    </p:spTree>
    <p:extLst>
      <p:ext uri="{BB962C8B-B14F-4D97-AF65-F5344CB8AC3E}">
        <p14:creationId xmlns:p14="http://schemas.microsoft.com/office/powerpoint/2010/main" val="1690621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19</a:t>
            </a:fld>
            <a:endParaRPr lang="en-US"/>
          </a:p>
        </p:txBody>
      </p:sp>
    </p:spTree>
    <p:extLst>
      <p:ext uri="{BB962C8B-B14F-4D97-AF65-F5344CB8AC3E}">
        <p14:creationId xmlns:p14="http://schemas.microsoft.com/office/powerpoint/2010/main" val="1467589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20</a:t>
            </a:fld>
            <a:endParaRPr lang="en-US"/>
          </a:p>
        </p:txBody>
      </p:sp>
    </p:spTree>
    <p:extLst>
      <p:ext uri="{BB962C8B-B14F-4D97-AF65-F5344CB8AC3E}">
        <p14:creationId xmlns:p14="http://schemas.microsoft.com/office/powerpoint/2010/main" val="220264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 Introductions</a:t>
            </a:r>
          </a:p>
          <a:p>
            <a:endParaRPr lang="en-US" altLang="en-US" dirty="0" smtClean="0"/>
          </a:p>
          <a:p>
            <a:r>
              <a:rPr lang="en-US" altLang="en-US" dirty="0" smtClean="0"/>
              <a:t>We’ll talk about three buckets of information</a:t>
            </a:r>
            <a:r>
              <a:rPr lang="en-US" altLang="en-US" baseline="0" dirty="0" smtClean="0"/>
              <a:t> today:</a:t>
            </a:r>
          </a:p>
          <a:p>
            <a:pPr marL="172839" marR="0" lvl="0" indent="-172839" algn="l" defTabSz="914400" rtl="0" eaLnBrk="1" fontAlgn="auto" latinLnBrk="0" hangingPunct="1">
              <a:lnSpc>
                <a:spcPct val="100000"/>
              </a:lnSpc>
              <a:spcBef>
                <a:spcPts val="0"/>
              </a:spcBef>
              <a:spcAft>
                <a:spcPts val="0"/>
              </a:spcAft>
              <a:buClrTx/>
              <a:buSzTx/>
              <a:buFontTx/>
              <a:buChar char="-"/>
              <a:tabLst/>
              <a:defRPr/>
            </a:pPr>
            <a:r>
              <a:rPr lang="en-US" altLang="en-US" baseline="0" dirty="0" smtClean="0"/>
              <a:t>First is intervening as soon as the child enters the dependency system – we’ll review the dependency timeline and the first SW reports you’ll see</a:t>
            </a:r>
          </a:p>
          <a:p>
            <a:pPr marL="172839" indent="-172839">
              <a:buFontTx/>
              <a:buChar char="-"/>
            </a:pPr>
            <a:r>
              <a:rPr lang="en-US" altLang="en-US" baseline="0" dirty="0" smtClean="0"/>
              <a:t>Second </a:t>
            </a:r>
            <a:r>
              <a:rPr lang="en-US" altLang="en-US" baseline="0" dirty="0" smtClean="0"/>
              <a:t>is </a:t>
            </a:r>
            <a:r>
              <a:rPr lang="en-US" altLang="en-US" dirty="0" smtClean="0"/>
              <a:t>resources available to address specific developmental needs at various ages. We’ll start with young children and end with our young adults, touching on different resources and policies as we go. </a:t>
            </a:r>
          </a:p>
        </p:txBody>
      </p:sp>
      <p:sp>
        <p:nvSpPr>
          <p:cNvPr id="4" name="Slide Number Placeholder 3"/>
          <p:cNvSpPr>
            <a:spLocks noGrp="1"/>
          </p:cNvSpPr>
          <p:nvPr>
            <p:ph type="sldNum" sz="quarter" idx="10"/>
          </p:nvPr>
        </p:nvSpPr>
        <p:spPr/>
        <p:txBody>
          <a:bodyPr/>
          <a:lstStyle/>
          <a:p>
            <a:fld id="{C134CF51-8328-4917-9009-E20D705FCDC7}" type="slidenum">
              <a:rPr lang="en-US" smtClean="0"/>
              <a:pPr/>
              <a:t>2</a:t>
            </a:fld>
            <a:endParaRPr lang="en-US"/>
          </a:p>
        </p:txBody>
      </p:sp>
    </p:spTree>
    <p:extLst>
      <p:ext uri="{BB962C8B-B14F-4D97-AF65-F5344CB8AC3E}">
        <p14:creationId xmlns:p14="http://schemas.microsoft.com/office/powerpoint/2010/main" val="15809960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21</a:t>
            </a:fld>
            <a:endParaRPr lang="en-US"/>
          </a:p>
        </p:txBody>
      </p:sp>
    </p:spTree>
    <p:extLst>
      <p:ext uri="{BB962C8B-B14F-4D97-AF65-F5344CB8AC3E}">
        <p14:creationId xmlns:p14="http://schemas.microsoft.com/office/powerpoint/2010/main" val="31969422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134CF51-8328-4917-9009-E20D705FCDC7}" type="slidenum">
              <a:rPr lang="en-US" smtClean="0"/>
              <a:pPr/>
              <a:t>22</a:t>
            </a:fld>
            <a:endParaRPr lang="en-US"/>
          </a:p>
        </p:txBody>
      </p:sp>
    </p:spTree>
    <p:extLst>
      <p:ext uri="{BB962C8B-B14F-4D97-AF65-F5344CB8AC3E}">
        <p14:creationId xmlns:p14="http://schemas.microsoft.com/office/powerpoint/2010/main" val="3196942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tx1"/>
              </a:solidFill>
              <a:effectLst/>
              <a:latin typeface="+mn-lt"/>
              <a:ea typeface="+mn-ea"/>
              <a:cs typeface="+mn-cs"/>
            </a:endParaRPr>
          </a:p>
          <a:p>
            <a:endParaRPr lang="en-US" sz="1000"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23</a:t>
            </a:fld>
            <a:endParaRPr lang="en-US"/>
          </a:p>
        </p:txBody>
      </p:sp>
    </p:spTree>
    <p:extLst>
      <p:ext uri="{BB962C8B-B14F-4D97-AF65-F5344CB8AC3E}">
        <p14:creationId xmlns:p14="http://schemas.microsoft.com/office/powerpoint/2010/main" val="3866484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134CF51-8328-4917-9009-E20D705FCDC7}" type="slidenum">
              <a:rPr lang="en-US" smtClean="0"/>
              <a:pPr/>
              <a:t>25</a:t>
            </a:fld>
            <a:endParaRPr lang="en-US"/>
          </a:p>
        </p:txBody>
      </p:sp>
    </p:spTree>
    <p:extLst>
      <p:ext uri="{BB962C8B-B14F-4D97-AF65-F5344CB8AC3E}">
        <p14:creationId xmlns:p14="http://schemas.microsoft.com/office/powerpoint/2010/main" val="30894227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C134CF51-8328-4917-9009-E20D705FCDC7}" type="slidenum">
              <a:rPr lang="en-US" smtClean="0"/>
              <a:pPr/>
              <a:t>26</a:t>
            </a:fld>
            <a:endParaRPr lang="en-US"/>
          </a:p>
        </p:txBody>
      </p:sp>
    </p:spTree>
    <p:extLst>
      <p:ext uri="{BB962C8B-B14F-4D97-AF65-F5344CB8AC3E}">
        <p14:creationId xmlns:p14="http://schemas.microsoft.com/office/powerpoint/2010/main" val="7305859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4CF51-8328-4917-9009-E20D705FCDC7}" type="slidenum">
              <a:rPr lang="en-US" smtClean="0"/>
              <a:pPr/>
              <a:t>27</a:t>
            </a:fld>
            <a:endParaRPr lang="en-US"/>
          </a:p>
        </p:txBody>
      </p:sp>
    </p:spTree>
    <p:extLst>
      <p:ext uri="{BB962C8B-B14F-4D97-AF65-F5344CB8AC3E}">
        <p14:creationId xmlns:p14="http://schemas.microsoft.com/office/powerpoint/2010/main" val="6783341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28</a:t>
            </a:fld>
            <a:endParaRPr lang="en-US"/>
          </a:p>
        </p:txBody>
      </p:sp>
    </p:spTree>
    <p:extLst>
      <p:ext uri="{BB962C8B-B14F-4D97-AF65-F5344CB8AC3E}">
        <p14:creationId xmlns:p14="http://schemas.microsoft.com/office/powerpoint/2010/main" val="7470397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I know that you will all be so excited to meet the children you are assigned to! Some of them will greet you with open arms and will be so glad to welcome you into their lives.</a:t>
            </a:r>
          </a:p>
          <a:p>
            <a:endParaRPr lang="en-US" altLang="en-US" dirty="0" smtClean="0"/>
          </a:p>
          <a:p>
            <a:r>
              <a:rPr lang="en-US" altLang="en-US" dirty="0" smtClean="0"/>
              <a:t>Others won’t. You may very well be the first non-abusive person who is a consistent, unpaid, presence in their lives. This will be novel to them. They may push</a:t>
            </a:r>
            <a:r>
              <a:rPr lang="en-US" altLang="en-US" baseline="0" dirty="0" smtClean="0"/>
              <a:t> back or test boundaries. They may have NO boundaries for themselves and need you to help set appropriate physical, emotional, and monetary boundaries.  (Reference Boundaries brochure). </a:t>
            </a:r>
            <a:endParaRPr lang="en-US" altLang="en-US" dirty="0" smtClean="0"/>
          </a:p>
          <a:p>
            <a:endParaRPr lang="en-US" altLang="en-US" dirty="0" smtClean="0"/>
          </a:p>
          <a:p>
            <a:r>
              <a:rPr lang="en-US" altLang="en-US" dirty="0" smtClean="0"/>
              <a:t>You may also work with children who seem to bond to you immediately. This feels great! You’ve just met them, but they are so affectionate with you and so open! They tell you everything! Well, this is almost worse. These kids have such poor boundaries that they are willing to trust a stranger. Who else do they attach to so quickly? </a:t>
            </a:r>
          </a:p>
          <a:p>
            <a:endParaRPr lang="en-US" altLang="en-US" dirty="0"/>
          </a:p>
          <a:p>
            <a:r>
              <a:rPr lang="en-US" altLang="en-US" b="1" dirty="0" smtClean="0"/>
              <a:t>Reference Handout- A Personal Boundaries. </a:t>
            </a:r>
            <a:r>
              <a:rPr lang="en-US" altLang="en-US" dirty="0" smtClean="0"/>
              <a:t>We didn’t’ write this but it’s very handy to review as you read through the policies and procedures manual. When a policy seems unreasonable, consider which boundary type it may fall under. </a:t>
            </a:r>
          </a:p>
          <a:p>
            <a:endParaRPr lang="en-US" dirty="0"/>
          </a:p>
        </p:txBody>
      </p:sp>
      <p:sp>
        <p:nvSpPr>
          <p:cNvPr id="4" name="Slide Number Placeholder 3"/>
          <p:cNvSpPr>
            <a:spLocks noGrp="1"/>
          </p:cNvSpPr>
          <p:nvPr>
            <p:ph type="sldNum" sz="quarter" idx="10"/>
          </p:nvPr>
        </p:nvSpPr>
        <p:spPr/>
        <p:txBody>
          <a:bodyPr/>
          <a:lstStyle/>
          <a:p>
            <a:fld id="{413CD184-E8EB-461C-AC98-885997E2E1CA}" type="slidenum">
              <a:rPr lang="en-US" smtClean="0"/>
              <a:t>29</a:t>
            </a:fld>
            <a:endParaRPr lang="en-US"/>
          </a:p>
        </p:txBody>
      </p:sp>
    </p:spTree>
    <p:extLst>
      <p:ext uri="{BB962C8B-B14F-4D97-AF65-F5344CB8AC3E}">
        <p14:creationId xmlns:p14="http://schemas.microsoft.com/office/powerpoint/2010/main" val="41828299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30</a:t>
            </a:fld>
            <a:endParaRPr lang="en-US"/>
          </a:p>
        </p:txBody>
      </p:sp>
    </p:spTree>
    <p:extLst>
      <p:ext uri="{BB962C8B-B14F-4D97-AF65-F5344CB8AC3E}">
        <p14:creationId xmlns:p14="http://schemas.microsoft.com/office/powerpoint/2010/main" val="10788229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31</a:t>
            </a:fld>
            <a:endParaRPr lang="en-US"/>
          </a:p>
        </p:txBody>
      </p:sp>
    </p:spTree>
    <p:extLst>
      <p:ext uri="{BB962C8B-B14F-4D97-AF65-F5344CB8AC3E}">
        <p14:creationId xmlns:p14="http://schemas.microsoft.com/office/powerpoint/2010/main" val="3618851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3</a:t>
            </a:fld>
            <a:endParaRPr lang="en-US"/>
          </a:p>
        </p:txBody>
      </p:sp>
    </p:spTree>
    <p:extLst>
      <p:ext uri="{BB962C8B-B14F-4D97-AF65-F5344CB8AC3E}">
        <p14:creationId xmlns:p14="http://schemas.microsoft.com/office/powerpoint/2010/main" val="34574318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4CF51-8328-4917-9009-E20D705FCDC7}" type="slidenum">
              <a:rPr lang="en-US" smtClean="0"/>
              <a:pPr/>
              <a:t>32</a:t>
            </a:fld>
            <a:endParaRPr lang="en-US"/>
          </a:p>
        </p:txBody>
      </p:sp>
    </p:spTree>
    <p:extLst>
      <p:ext uri="{BB962C8B-B14F-4D97-AF65-F5344CB8AC3E}">
        <p14:creationId xmlns:p14="http://schemas.microsoft.com/office/powerpoint/2010/main" val="39396682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39529656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4CF51-8328-4917-9009-E20D705FCDC7}" type="slidenum">
              <a:rPr lang="en-US" smtClean="0"/>
              <a:pPr/>
              <a:t>34</a:t>
            </a:fld>
            <a:endParaRPr lang="en-US"/>
          </a:p>
        </p:txBody>
      </p:sp>
    </p:spTree>
    <p:extLst>
      <p:ext uri="{BB962C8B-B14F-4D97-AF65-F5344CB8AC3E}">
        <p14:creationId xmlns:p14="http://schemas.microsoft.com/office/powerpoint/2010/main" val="4255441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endParaRPr lang="en-US" sz="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34CF51-8328-4917-9009-E20D705FCDC7}" type="slidenum">
              <a:rPr lang="en-US" smtClean="0"/>
              <a:pPr/>
              <a:t>4</a:t>
            </a:fld>
            <a:endParaRPr lang="en-US"/>
          </a:p>
        </p:txBody>
      </p:sp>
    </p:spTree>
    <p:extLst>
      <p:ext uri="{BB962C8B-B14F-4D97-AF65-F5344CB8AC3E}">
        <p14:creationId xmlns:p14="http://schemas.microsoft.com/office/powerpoint/2010/main" val="1280964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5</a:t>
            </a:fld>
            <a:endParaRPr lang="en-US"/>
          </a:p>
        </p:txBody>
      </p:sp>
    </p:spTree>
    <p:extLst>
      <p:ext uri="{BB962C8B-B14F-4D97-AF65-F5344CB8AC3E}">
        <p14:creationId xmlns:p14="http://schemas.microsoft.com/office/powerpoint/2010/main" val="887243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6</a:t>
            </a:fld>
            <a:endParaRPr lang="en-US"/>
          </a:p>
        </p:txBody>
      </p:sp>
    </p:spTree>
    <p:extLst>
      <p:ext uri="{BB962C8B-B14F-4D97-AF65-F5344CB8AC3E}">
        <p14:creationId xmlns:p14="http://schemas.microsoft.com/office/powerpoint/2010/main" val="1425672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7</a:t>
            </a:fld>
            <a:endParaRPr lang="en-US"/>
          </a:p>
        </p:txBody>
      </p:sp>
    </p:spTree>
    <p:extLst>
      <p:ext uri="{BB962C8B-B14F-4D97-AF65-F5344CB8AC3E}">
        <p14:creationId xmlns:p14="http://schemas.microsoft.com/office/powerpoint/2010/main" val="4163672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34CF51-8328-4917-9009-E20D705FCDC7}" type="slidenum">
              <a:rPr lang="en-US" smtClean="0"/>
              <a:pPr/>
              <a:t>8</a:t>
            </a:fld>
            <a:endParaRPr lang="en-US"/>
          </a:p>
        </p:txBody>
      </p:sp>
    </p:spTree>
    <p:extLst>
      <p:ext uri="{BB962C8B-B14F-4D97-AF65-F5344CB8AC3E}">
        <p14:creationId xmlns:p14="http://schemas.microsoft.com/office/powerpoint/2010/main" val="412384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E17793-F329-4BCA-8719-3406F244FD60}" type="slidenum">
              <a:rPr lang="en-US" smtClean="0"/>
              <a:t>9</a:t>
            </a:fld>
            <a:endParaRPr lang="en-US"/>
          </a:p>
        </p:txBody>
      </p:sp>
    </p:spTree>
    <p:extLst>
      <p:ext uri="{BB962C8B-B14F-4D97-AF65-F5344CB8AC3E}">
        <p14:creationId xmlns:p14="http://schemas.microsoft.com/office/powerpoint/2010/main" val="403471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04812B-F15B-4513-A587-4E7E6532318B}" type="datetimeFigureOut">
              <a:rPr lang="en-US" smtClean="0"/>
              <a:pPr/>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D2D4A-B58A-4A9E-999C-CB0C5EE349A1}" type="slidenum">
              <a:rPr lang="en-US" smtClean="0"/>
              <a:pPr/>
              <a:t>‹#›</a:t>
            </a:fld>
            <a:endParaRPr lang="en-US"/>
          </a:p>
        </p:txBody>
      </p:sp>
    </p:spTree>
    <p:extLst>
      <p:ext uri="{BB962C8B-B14F-4D97-AF65-F5344CB8AC3E}">
        <p14:creationId xmlns:p14="http://schemas.microsoft.com/office/powerpoint/2010/main" val="31131349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04812B-F15B-4513-A587-4E7E6532318B}" type="datetimeFigureOut">
              <a:rPr lang="en-US" smtClean="0"/>
              <a:pPr/>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D2D4A-B58A-4A9E-999C-CB0C5EE349A1}" type="slidenum">
              <a:rPr lang="en-US" smtClean="0"/>
              <a:pPr/>
              <a:t>‹#›</a:t>
            </a:fld>
            <a:endParaRPr lang="en-US"/>
          </a:p>
        </p:txBody>
      </p:sp>
    </p:spTree>
    <p:extLst>
      <p:ext uri="{BB962C8B-B14F-4D97-AF65-F5344CB8AC3E}">
        <p14:creationId xmlns:p14="http://schemas.microsoft.com/office/powerpoint/2010/main" val="301060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04812B-F15B-4513-A587-4E7E6532318B}" type="datetimeFigureOut">
              <a:rPr lang="en-US" smtClean="0"/>
              <a:pPr/>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D2D4A-B58A-4A9E-999C-CB0C5EE349A1}" type="slidenum">
              <a:rPr lang="en-US" smtClean="0"/>
              <a:pPr/>
              <a:t>‹#›</a:t>
            </a:fld>
            <a:endParaRPr lang="en-US"/>
          </a:p>
        </p:txBody>
      </p:sp>
    </p:spTree>
    <p:extLst>
      <p:ext uri="{BB962C8B-B14F-4D97-AF65-F5344CB8AC3E}">
        <p14:creationId xmlns:p14="http://schemas.microsoft.com/office/powerpoint/2010/main" val="13536060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04812B-F15B-4513-A587-4E7E6532318B}" type="datetimeFigureOut">
              <a:rPr lang="en-US" smtClean="0"/>
              <a:pPr/>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D2D4A-B58A-4A9E-999C-CB0C5EE349A1}" type="slidenum">
              <a:rPr lang="en-US" smtClean="0"/>
              <a:pPr/>
              <a:t>‹#›</a:t>
            </a:fld>
            <a:endParaRPr lang="en-US"/>
          </a:p>
        </p:txBody>
      </p:sp>
      <p:pic>
        <p:nvPicPr>
          <p:cNvPr id="7" name="Picture 6" descr="VFC_PowerPoint_backgrounds-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13453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4812B-F15B-4513-A587-4E7E6532318B}" type="datetimeFigureOut">
              <a:rPr lang="en-US" smtClean="0"/>
              <a:pPr/>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D2D4A-B58A-4A9E-999C-CB0C5EE349A1}" type="slidenum">
              <a:rPr lang="en-US" smtClean="0"/>
              <a:pPr/>
              <a:t>‹#›</a:t>
            </a:fld>
            <a:endParaRPr lang="en-US"/>
          </a:p>
        </p:txBody>
      </p:sp>
    </p:spTree>
    <p:extLst>
      <p:ext uri="{BB962C8B-B14F-4D97-AF65-F5344CB8AC3E}">
        <p14:creationId xmlns:p14="http://schemas.microsoft.com/office/powerpoint/2010/main" val="1992052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04812B-F15B-4513-A587-4E7E6532318B}" type="datetimeFigureOut">
              <a:rPr lang="en-US" smtClean="0"/>
              <a:pPr/>
              <a:t>6/17/2022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D2D4A-B58A-4A9E-999C-CB0C5EE349A1}" type="slidenum">
              <a:rPr lang="en-US" smtClean="0"/>
              <a:pPr/>
              <a:t>‹#›</a:t>
            </a:fld>
            <a:endParaRPr lang="en-US"/>
          </a:p>
        </p:txBody>
      </p:sp>
    </p:spTree>
    <p:extLst>
      <p:ext uri="{BB962C8B-B14F-4D97-AF65-F5344CB8AC3E}">
        <p14:creationId xmlns:p14="http://schemas.microsoft.com/office/powerpoint/2010/main" val="317856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04812B-F15B-4513-A587-4E7E6532318B}" type="datetimeFigureOut">
              <a:rPr lang="en-US" smtClean="0"/>
              <a:pPr/>
              <a:t>6/17/2022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D2D4A-B58A-4A9E-999C-CB0C5EE349A1}" type="slidenum">
              <a:rPr lang="en-US" smtClean="0"/>
              <a:pPr/>
              <a:t>‹#›</a:t>
            </a:fld>
            <a:endParaRPr lang="en-US"/>
          </a:p>
        </p:txBody>
      </p:sp>
    </p:spTree>
    <p:extLst>
      <p:ext uri="{BB962C8B-B14F-4D97-AF65-F5344CB8AC3E}">
        <p14:creationId xmlns:p14="http://schemas.microsoft.com/office/powerpoint/2010/main" val="2440921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04812B-F15B-4513-A587-4E7E6532318B}" type="datetimeFigureOut">
              <a:rPr lang="en-US" smtClean="0"/>
              <a:pPr/>
              <a:t>6/17/2022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D2D4A-B58A-4A9E-999C-CB0C5EE349A1}" type="slidenum">
              <a:rPr lang="en-US" smtClean="0"/>
              <a:pPr/>
              <a:t>‹#›</a:t>
            </a:fld>
            <a:endParaRPr lang="en-US"/>
          </a:p>
        </p:txBody>
      </p:sp>
    </p:spTree>
    <p:extLst>
      <p:ext uri="{BB962C8B-B14F-4D97-AF65-F5344CB8AC3E}">
        <p14:creationId xmlns:p14="http://schemas.microsoft.com/office/powerpoint/2010/main" val="301824849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4812B-F15B-4513-A587-4E7E6532318B}" type="datetimeFigureOut">
              <a:rPr lang="en-US" smtClean="0"/>
              <a:pPr/>
              <a:t>6/17/2022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D2D4A-B58A-4A9E-999C-CB0C5EE349A1}" type="slidenum">
              <a:rPr lang="en-US" smtClean="0"/>
              <a:pPr/>
              <a:t>‹#›</a:t>
            </a:fld>
            <a:endParaRPr lang="en-US"/>
          </a:p>
        </p:txBody>
      </p:sp>
    </p:spTree>
    <p:extLst>
      <p:ext uri="{BB962C8B-B14F-4D97-AF65-F5344CB8AC3E}">
        <p14:creationId xmlns:p14="http://schemas.microsoft.com/office/powerpoint/2010/main" val="148544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4812B-F15B-4513-A587-4E7E6532318B}" type="datetimeFigureOut">
              <a:rPr lang="en-US" smtClean="0"/>
              <a:pPr/>
              <a:t>6/17/2022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D2D4A-B58A-4A9E-999C-CB0C5EE349A1}" type="slidenum">
              <a:rPr lang="en-US" smtClean="0"/>
              <a:pPr/>
              <a:t>‹#›</a:t>
            </a:fld>
            <a:endParaRPr lang="en-US"/>
          </a:p>
        </p:txBody>
      </p:sp>
    </p:spTree>
    <p:extLst>
      <p:ext uri="{BB962C8B-B14F-4D97-AF65-F5344CB8AC3E}">
        <p14:creationId xmlns:p14="http://schemas.microsoft.com/office/powerpoint/2010/main" val="343182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4812B-F15B-4513-A587-4E7E6532318B}" type="datetimeFigureOut">
              <a:rPr lang="en-US" smtClean="0"/>
              <a:pPr/>
              <a:t>6/17/2022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D2D4A-B58A-4A9E-999C-CB0C5EE349A1}" type="slidenum">
              <a:rPr lang="en-US" smtClean="0"/>
              <a:pPr/>
              <a:t>‹#›</a:t>
            </a:fld>
            <a:endParaRPr lang="en-US"/>
          </a:p>
        </p:txBody>
      </p:sp>
    </p:spTree>
    <p:extLst>
      <p:ext uri="{BB962C8B-B14F-4D97-AF65-F5344CB8AC3E}">
        <p14:creationId xmlns:p14="http://schemas.microsoft.com/office/powerpoint/2010/main" val="1754870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04812B-F15B-4513-A587-4E7E6532318B}" type="datetimeFigureOut">
              <a:rPr lang="en-US" smtClean="0"/>
              <a:pPr/>
              <a:t>6/17/2022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D2D4A-B58A-4A9E-999C-CB0C5EE349A1}" type="slidenum">
              <a:rPr lang="en-US" smtClean="0"/>
              <a:pPr/>
              <a:t>‹#›</a:t>
            </a:fld>
            <a:endParaRPr lang="en-US"/>
          </a:p>
        </p:txBody>
      </p:sp>
      <p:pic>
        <p:nvPicPr>
          <p:cNvPr id="7" name="Picture 6" descr="VFC_PowerPoint_backgrounds-01.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62261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685800" y="2130425"/>
            <a:ext cx="7772400" cy="1470025"/>
          </a:xfrm>
        </p:spPr>
        <p:txBody>
          <a:bodyPr>
            <a:normAutofit/>
          </a:bodyPr>
          <a:lstStyle/>
          <a:p>
            <a:r>
              <a:rPr lang="en-US" b="1" dirty="0" smtClean="0">
                <a:solidFill>
                  <a:schemeClr val="tx2">
                    <a:lumMod val="75000"/>
                  </a:schemeClr>
                </a:solidFill>
                <a:cs typeface="Helvetica" pitchFamily="34" charset="0"/>
              </a:rPr>
              <a:t>EARLY INTERVENTION &amp; SERVICES</a:t>
            </a:r>
            <a:endParaRPr lang="en-US" b="1" dirty="0">
              <a:solidFill>
                <a:schemeClr val="tx2">
                  <a:lumMod val="75000"/>
                </a:schemeClr>
              </a:solidFill>
              <a:ea typeface="Verdana" pitchFamily="34" charset="0"/>
              <a:cs typeface="Helvetica" pitchFamily="34" charset="0"/>
            </a:endParaRPr>
          </a:p>
        </p:txBody>
      </p:sp>
    </p:spTree>
    <p:extLst>
      <p:ext uri="{BB962C8B-B14F-4D97-AF65-F5344CB8AC3E}">
        <p14:creationId xmlns:p14="http://schemas.microsoft.com/office/powerpoint/2010/main" val="3947386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chemeClr val="tx2"/>
                </a:solidFill>
              </a:rPr>
              <a:t>Addendums</a:t>
            </a:r>
            <a:endParaRPr lang="en-US" b="1"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sz="2600" dirty="0" smtClean="0">
                <a:solidFill>
                  <a:schemeClr val="tx2"/>
                </a:solidFill>
              </a:rPr>
              <a:t>If, however, the parties can’t agree, the Court will then set a date for a contested hearing. </a:t>
            </a:r>
          </a:p>
          <a:p>
            <a:r>
              <a:rPr lang="en-US" sz="2600" dirty="0" smtClean="0">
                <a:solidFill>
                  <a:schemeClr val="tx2"/>
                </a:solidFill>
              </a:rPr>
              <a:t>For that hearing the social services practitioner will write an Addendum to their original Jurisdiction Disposition Report bringing forth more evidence to show why all allegations are true. </a:t>
            </a:r>
          </a:p>
          <a:p>
            <a:r>
              <a:rPr lang="en-US" sz="2600" dirty="0" smtClean="0">
                <a:solidFill>
                  <a:schemeClr val="tx2"/>
                </a:solidFill>
              </a:rPr>
              <a:t>The parents can have a trial, bring witnesses, and present evidence to show they are not true. </a:t>
            </a:r>
          </a:p>
          <a:p>
            <a:r>
              <a:rPr lang="en-US" sz="2600" dirty="0" smtClean="0">
                <a:solidFill>
                  <a:schemeClr val="tx2"/>
                </a:solidFill>
              </a:rPr>
              <a:t>You </a:t>
            </a:r>
            <a:r>
              <a:rPr lang="en-US" sz="2600" dirty="0">
                <a:solidFill>
                  <a:schemeClr val="tx2"/>
                </a:solidFill>
              </a:rPr>
              <a:t>can find </a:t>
            </a:r>
            <a:r>
              <a:rPr lang="en-US" sz="2600" dirty="0" smtClean="0">
                <a:solidFill>
                  <a:schemeClr val="tx2"/>
                </a:solidFill>
              </a:rPr>
              <a:t>the agreed upon WIC 300 allegations in </a:t>
            </a:r>
            <a:r>
              <a:rPr lang="en-US" sz="2600" dirty="0">
                <a:solidFill>
                  <a:schemeClr val="tx2"/>
                </a:solidFill>
              </a:rPr>
              <a:t>the minute order for the last Juris/</a:t>
            </a:r>
            <a:r>
              <a:rPr lang="en-US" sz="2600" dirty="0" err="1">
                <a:solidFill>
                  <a:schemeClr val="tx2"/>
                </a:solidFill>
              </a:rPr>
              <a:t>Dispo</a:t>
            </a:r>
            <a:r>
              <a:rPr lang="en-US" sz="2600" dirty="0">
                <a:solidFill>
                  <a:schemeClr val="tx2"/>
                </a:solidFill>
              </a:rPr>
              <a:t> hearing.  It will have been “adjudged true”. </a:t>
            </a:r>
          </a:p>
          <a:p>
            <a:endParaRPr lang="en-US" sz="2600" dirty="0" smtClean="0">
              <a:solidFill>
                <a:schemeClr val="tx2"/>
              </a:solidFill>
            </a:endParaRPr>
          </a:p>
          <a:p>
            <a:endParaRPr lang="en-US" sz="2600" dirty="0" smtClean="0">
              <a:solidFill>
                <a:schemeClr val="tx2"/>
              </a:solidFill>
            </a:endParaRPr>
          </a:p>
          <a:p>
            <a:pPr marL="0" indent="0">
              <a:buNone/>
            </a:pPr>
            <a:endParaRPr lang="en-US" dirty="0"/>
          </a:p>
        </p:txBody>
      </p:sp>
    </p:spTree>
    <p:extLst>
      <p:ext uri="{BB962C8B-B14F-4D97-AF65-F5344CB8AC3E}">
        <p14:creationId xmlns:p14="http://schemas.microsoft.com/office/powerpoint/2010/main" val="144738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This or That Segment</a:t>
            </a:r>
            <a:endParaRPr lang="en-US" dirty="0">
              <a:solidFill>
                <a:schemeClr val="tx2">
                  <a:lumMod val="75000"/>
                </a:schemeClr>
              </a:solidFill>
            </a:endParaRPr>
          </a:p>
        </p:txBody>
      </p:sp>
      <p:sp>
        <p:nvSpPr>
          <p:cNvPr id="5" name="Content Placeholder 4"/>
          <p:cNvSpPr>
            <a:spLocks noGrp="1"/>
          </p:cNvSpPr>
          <p:nvPr>
            <p:ph idx="1"/>
          </p:nvPr>
        </p:nvSpPr>
        <p:spPr>
          <a:xfrm>
            <a:off x="457200" y="1600200"/>
            <a:ext cx="8229600" cy="4724399"/>
          </a:xfrm>
        </p:spPr>
        <p:txBody>
          <a:bodyPr>
            <a:normAutofit/>
          </a:bodyPr>
          <a:lstStyle/>
          <a:p>
            <a:pPr marL="0" indent="0" algn="ctr">
              <a:buNone/>
            </a:pPr>
            <a:r>
              <a:rPr lang="en-US" dirty="0" smtClean="0">
                <a:solidFill>
                  <a:schemeClr val="tx2">
                    <a:lumMod val="75000"/>
                  </a:schemeClr>
                </a:solidFill>
              </a:rPr>
              <a:t>Test your wits! </a:t>
            </a:r>
          </a:p>
          <a:p>
            <a:pPr marL="0" indent="0" algn="ctr">
              <a:buNone/>
            </a:pPr>
            <a:endParaRPr lang="en-US" dirty="0">
              <a:solidFill>
                <a:schemeClr val="tx2">
                  <a:lumMod val="75000"/>
                </a:schemeClr>
              </a:solidFill>
            </a:endParaRPr>
          </a:p>
          <a:p>
            <a:pPr marL="0" indent="0" algn="ctr">
              <a:buNone/>
            </a:pPr>
            <a:r>
              <a:rPr lang="en-US" dirty="0" smtClean="0">
                <a:solidFill>
                  <a:schemeClr val="tx2">
                    <a:lumMod val="75000"/>
                  </a:schemeClr>
                </a:solidFill>
              </a:rPr>
              <a:t>These words are very similar and easy to confuse but vastly different in practice.</a:t>
            </a:r>
          </a:p>
          <a:p>
            <a:pPr marL="0" indent="0" algn="ctr">
              <a:buNone/>
            </a:pPr>
            <a:endParaRPr lang="en-US" dirty="0">
              <a:solidFill>
                <a:schemeClr val="tx2">
                  <a:lumMod val="75000"/>
                </a:schemeClr>
              </a:solidFill>
            </a:endParaRPr>
          </a:p>
          <a:p>
            <a:pPr marL="0" indent="0" algn="ctr">
              <a:buNone/>
            </a:pPr>
            <a:r>
              <a:rPr lang="en-US" dirty="0" smtClean="0">
                <a:solidFill>
                  <a:schemeClr val="tx2">
                    <a:lumMod val="75000"/>
                  </a:schemeClr>
                </a:solidFill>
              </a:rPr>
              <a:t>Partner up and you have three minutes to correctly match. </a:t>
            </a:r>
            <a:endParaRPr lang="en-US" dirty="0">
              <a:solidFill>
                <a:schemeClr val="tx2">
                  <a:lumMod val="75000"/>
                </a:schemeClr>
              </a:solidFill>
            </a:endParaRPr>
          </a:p>
        </p:txBody>
      </p:sp>
    </p:spTree>
    <p:extLst>
      <p:ext uri="{BB962C8B-B14F-4D97-AF65-F5344CB8AC3E}">
        <p14:creationId xmlns:p14="http://schemas.microsoft.com/office/powerpoint/2010/main" val="3902720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685800" y="2130425"/>
            <a:ext cx="7772400" cy="1470025"/>
          </a:xfrm>
        </p:spPr>
        <p:txBody>
          <a:bodyPr/>
          <a:lstStyle/>
          <a:p>
            <a:r>
              <a:rPr lang="en-US" b="1" dirty="0" smtClean="0">
                <a:solidFill>
                  <a:schemeClr val="tx2">
                    <a:lumMod val="75000"/>
                  </a:schemeClr>
                </a:solidFill>
                <a:cs typeface="Helvetica" pitchFamily="34" charset="0"/>
              </a:rPr>
              <a:t>Five Minute Break</a:t>
            </a:r>
            <a:endParaRPr lang="en-US" b="1" dirty="0">
              <a:solidFill>
                <a:schemeClr val="tx2">
                  <a:lumMod val="75000"/>
                </a:schemeClr>
              </a:solidFill>
              <a:ea typeface="Verdana" pitchFamily="34" charset="0"/>
              <a:cs typeface="Helvetica" pitchFamily="34" charset="0"/>
            </a:endParaRPr>
          </a:p>
        </p:txBody>
      </p:sp>
    </p:spTree>
    <p:extLst>
      <p:ext uri="{BB962C8B-B14F-4D97-AF65-F5344CB8AC3E}">
        <p14:creationId xmlns:p14="http://schemas.microsoft.com/office/powerpoint/2010/main" val="4273265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685800" y="2130425"/>
            <a:ext cx="7772400" cy="1470025"/>
          </a:xfrm>
        </p:spPr>
        <p:txBody>
          <a:bodyPr/>
          <a:lstStyle/>
          <a:p>
            <a:r>
              <a:rPr lang="en-US" b="1" dirty="0" smtClean="0">
                <a:solidFill>
                  <a:schemeClr val="tx2">
                    <a:lumMod val="75000"/>
                  </a:schemeClr>
                </a:solidFill>
                <a:cs typeface="Helvetica" pitchFamily="34" charset="0"/>
              </a:rPr>
              <a:t>Mock Case File </a:t>
            </a:r>
            <a:endParaRPr lang="en-US" b="1" dirty="0">
              <a:solidFill>
                <a:schemeClr val="tx2">
                  <a:lumMod val="75000"/>
                </a:schemeClr>
              </a:solidFill>
              <a:ea typeface="Verdana" pitchFamily="34" charset="0"/>
              <a:cs typeface="Helvetica" pitchFamily="34" charset="0"/>
            </a:endParaRPr>
          </a:p>
        </p:txBody>
      </p:sp>
    </p:spTree>
    <p:extLst>
      <p:ext uri="{BB962C8B-B14F-4D97-AF65-F5344CB8AC3E}">
        <p14:creationId xmlns:p14="http://schemas.microsoft.com/office/powerpoint/2010/main" val="481909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685800" y="2130425"/>
            <a:ext cx="7772400" cy="1470025"/>
          </a:xfrm>
        </p:spPr>
        <p:txBody>
          <a:bodyPr/>
          <a:lstStyle/>
          <a:p>
            <a:r>
              <a:rPr lang="en-US" b="1" dirty="0" smtClean="0">
                <a:solidFill>
                  <a:schemeClr val="tx2">
                    <a:lumMod val="75000"/>
                  </a:schemeClr>
                </a:solidFill>
                <a:cs typeface="Helvetica" pitchFamily="34" charset="0"/>
              </a:rPr>
              <a:t>Five Minute Break</a:t>
            </a:r>
            <a:endParaRPr lang="en-US" b="1" dirty="0">
              <a:solidFill>
                <a:schemeClr val="tx2">
                  <a:lumMod val="75000"/>
                </a:schemeClr>
              </a:solidFill>
              <a:ea typeface="Verdana" pitchFamily="34" charset="0"/>
              <a:cs typeface="Helvetica" pitchFamily="34" charset="0"/>
            </a:endParaRPr>
          </a:p>
        </p:txBody>
      </p:sp>
    </p:spTree>
    <p:extLst>
      <p:ext uri="{BB962C8B-B14F-4D97-AF65-F5344CB8AC3E}">
        <p14:creationId xmlns:p14="http://schemas.microsoft.com/office/powerpoint/2010/main" val="2046548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284" y="368710"/>
            <a:ext cx="8234516" cy="769441"/>
          </a:xfrm>
          <a:prstGeom prst="rect">
            <a:avLst/>
          </a:prstGeom>
          <a:noFill/>
        </p:spPr>
        <p:txBody>
          <a:bodyPr wrap="square" rtlCol="0">
            <a:spAutoFit/>
          </a:bodyPr>
          <a:lstStyle/>
          <a:p>
            <a:r>
              <a:rPr lang="en-US" sz="4400" b="1" dirty="0" smtClean="0">
                <a:solidFill>
                  <a:schemeClr val="tx2">
                    <a:lumMod val="75000"/>
                  </a:schemeClr>
                </a:solidFill>
                <a:cs typeface="Helvetica" panose="020B0604020202020204" pitchFamily="34" charset="0"/>
              </a:rPr>
              <a:t>Five Areas of  Child Development</a:t>
            </a:r>
            <a:endParaRPr lang="en-US" sz="4400" b="1" dirty="0">
              <a:solidFill>
                <a:schemeClr val="tx2">
                  <a:lumMod val="75000"/>
                </a:schemeClr>
              </a:solidFill>
              <a:cs typeface="Helvetica" panose="020B0604020202020204" pitchFamily="34" charset="0"/>
            </a:endParaRPr>
          </a:p>
        </p:txBody>
      </p:sp>
      <p:sp>
        <p:nvSpPr>
          <p:cNvPr id="6" name="TextBox 5"/>
          <p:cNvSpPr txBox="1"/>
          <p:nvPr/>
        </p:nvSpPr>
        <p:spPr>
          <a:xfrm>
            <a:off x="457200" y="1524000"/>
            <a:ext cx="8229600" cy="4247317"/>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sz="3000" dirty="0" smtClean="0">
                <a:solidFill>
                  <a:schemeClr val="tx2">
                    <a:lumMod val="75000"/>
                  </a:schemeClr>
                </a:solidFill>
                <a:cs typeface="Helvetica" panose="020B0604020202020204" pitchFamily="34" charset="0"/>
              </a:rPr>
              <a:t>Social/Emotional </a:t>
            </a:r>
            <a:r>
              <a:rPr lang="en-US" sz="3000" dirty="0">
                <a:solidFill>
                  <a:schemeClr val="tx2">
                    <a:lumMod val="75000"/>
                  </a:schemeClr>
                </a:solidFill>
                <a:cs typeface="Helvetica" panose="020B0604020202020204" pitchFamily="34" charset="0"/>
              </a:rPr>
              <a:t>- interactions &amp; behavior </a:t>
            </a:r>
            <a:endParaRPr lang="en-US" sz="3000" dirty="0" smtClean="0">
              <a:solidFill>
                <a:schemeClr val="tx2">
                  <a:lumMod val="75000"/>
                </a:schemeClr>
              </a:solidFill>
              <a:cs typeface="Helvetica" panose="020B0604020202020204" pitchFamily="34" charset="0"/>
            </a:endParaRPr>
          </a:p>
          <a:p>
            <a:pPr marL="457200" indent="-457200">
              <a:buClr>
                <a:schemeClr val="tx2">
                  <a:lumMod val="75000"/>
                </a:schemeClr>
              </a:buClr>
              <a:buFont typeface="Arial" panose="020B0604020202020204" pitchFamily="34" charset="0"/>
              <a:buChar char="•"/>
            </a:pPr>
            <a:r>
              <a:rPr lang="en-US" sz="3000" dirty="0" smtClean="0">
                <a:solidFill>
                  <a:schemeClr val="tx2">
                    <a:lumMod val="75000"/>
                  </a:schemeClr>
                </a:solidFill>
                <a:cs typeface="Helvetica" panose="020B0604020202020204" pitchFamily="34" charset="0"/>
              </a:rPr>
              <a:t>Speech </a:t>
            </a:r>
            <a:r>
              <a:rPr lang="en-US" sz="3000" dirty="0">
                <a:solidFill>
                  <a:schemeClr val="tx2">
                    <a:lumMod val="75000"/>
                  </a:schemeClr>
                </a:solidFill>
                <a:cs typeface="Helvetica" panose="020B0604020202020204" pitchFamily="34" charset="0"/>
              </a:rPr>
              <a:t>&amp; Language - expressive &amp; </a:t>
            </a:r>
            <a:r>
              <a:rPr lang="en-US" sz="3000" dirty="0" smtClean="0">
                <a:solidFill>
                  <a:schemeClr val="tx2">
                    <a:lumMod val="75000"/>
                  </a:schemeClr>
                </a:solidFill>
                <a:cs typeface="Helvetica" panose="020B0604020202020204" pitchFamily="34" charset="0"/>
              </a:rPr>
              <a:t>receptive</a:t>
            </a:r>
          </a:p>
          <a:p>
            <a:pPr marL="457200" indent="-457200">
              <a:buClr>
                <a:schemeClr val="tx2">
                  <a:lumMod val="75000"/>
                </a:schemeClr>
              </a:buClr>
              <a:buFont typeface="Arial" panose="020B0604020202020204" pitchFamily="34" charset="0"/>
              <a:buChar char="•"/>
            </a:pPr>
            <a:r>
              <a:rPr lang="en-US" sz="3000" dirty="0" smtClean="0">
                <a:solidFill>
                  <a:schemeClr val="tx2">
                    <a:lumMod val="75000"/>
                  </a:schemeClr>
                </a:solidFill>
                <a:cs typeface="Helvetica" panose="020B0604020202020204" pitchFamily="34" charset="0"/>
              </a:rPr>
              <a:t>Cognition </a:t>
            </a:r>
            <a:r>
              <a:rPr lang="en-US" sz="3000" dirty="0">
                <a:solidFill>
                  <a:schemeClr val="tx2">
                    <a:lumMod val="75000"/>
                  </a:schemeClr>
                </a:solidFill>
                <a:cs typeface="Helvetica" panose="020B0604020202020204" pitchFamily="34" charset="0"/>
              </a:rPr>
              <a:t>- understanding of </a:t>
            </a:r>
            <a:r>
              <a:rPr lang="en-US" sz="3000" dirty="0" smtClean="0">
                <a:solidFill>
                  <a:schemeClr val="tx2">
                    <a:lumMod val="75000"/>
                  </a:schemeClr>
                </a:solidFill>
                <a:cs typeface="Helvetica" panose="020B0604020202020204" pitchFamily="34" charset="0"/>
              </a:rPr>
              <a:t>world</a:t>
            </a:r>
          </a:p>
          <a:p>
            <a:pPr marL="457200" indent="-457200">
              <a:buClr>
                <a:schemeClr val="tx2">
                  <a:lumMod val="75000"/>
                </a:schemeClr>
              </a:buClr>
              <a:buFont typeface="Arial" panose="020B0604020202020204" pitchFamily="34" charset="0"/>
              <a:buChar char="•"/>
            </a:pPr>
            <a:r>
              <a:rPr lang="en-US" sz="3000" dirty="0" smtClean="0">
                <a:solidFill>
                  <a:schemeClr val="tx2">
                    <a:lumMod val="75000"/>
                  </a:schemeClr>
                </a:solidFill>
                <a:cs typeface="Helvetica" panose="020B0604020202020204" pitchFamily="34" charset="0"/>
              </a:rPr>
              <a:t>Fine </a:t>
            </a:r>
            <a:r>
              <a:rPr lang="en-US" sz="3000" dirty="0">
                <a:solidFill>
                  <a:schemeClr val="tx2">
                    <a:lumMod val="75000"/>
                  </a:schemeClr>
                </a:solidFill>
                <a:cs typeface="Helvetica" panose="020B0604020202020204" pitchFamily="34" charset="0"/>
              </a:rPr>
              <a:t>Motor - small muscles </a:t>
            </a:r>
            <a:endParaRPr lang="en-US" sz="3000" dirty="0" smtClean="0">
              <a:solidFill>
                <a:schemeClr val="tx2">
                  <a:lumMod val="75000"/>
                </a:schemeClr>
              </a:solidFill>
              <a:cs typeface="Helvetica" panose="020B0604020202020204" pitchFamily="34" charset="0"/>
            </a:endParaRPr>
          </a:p>
          <a:p>
            <a:pPr marL="457200" indent="-457200">
              <a:buClr>
                <a:schemeClr val="tx2">
                  <a:lumMod val="75000"/>
                </a:schemeClr>
              </a:buClr>
              <a:buFont typeface="Arial" panose="020B0604020202020204" pitchFamily="34" charset="0"/>
              <a:buChar char="•"/>
            </a:pPr>
            <a:r>
              <a:rPr lang="en-US" sz="3000" dirty="0" smtClean="0">
                <a:solidFill>
                  <a:schemeClr val="tx2">
                    <a:lumMod val="75000"/>
                  </a:schemeClr>
                </a:solidFill>
                <a:cs typeface="Helvetica" panose="020B0604020202020204" pitchFamily="34" charset="0"/>
              </a:rPr>
              <a:t>Gross </a:t>
            </a:r>
            <a:r>
              <a:rPr lang="en-US" sz="3000" dirty="0">
                <a:solidFill>
                  <a:schemeClr val="tx2">
                    <a:lumMod val="75000"/>
                  </a:schemeClr>
                </a:solidFill>
                <a:cs typeface="Helvetica" panose="020B0604020202020204" pitchFamily="34" charset="0"/>
              </a:rPr>
              <a:t>Motor - large muscles</a:t>
            </a:r>
          </a:p>
          <a:p>
            <a:pPr marL="457200" indent="-457200">
              <a:buClr>
                <a:schemeClr val="tx2">
                  <a:lumMod val="75000"/>
                </a:schemeClr>
              </a:buClr>
              <a:buFont typeface="Arial" panose="020B0604020202020204" pitchFamily="34" charset="0"/>
              <a:buChar char="•"/>
            </a:pPr>
            <a:endParaRPr lang="en-US" sz="3000" dirty="0" smtClean="0">
              <a:solidFill>
                <a:schemeClr val="tx2">
                  <a:lumMod val="75000"/>
                </a:schemeClr>
              </a:solidFill>
              <a:cs typeface="Helvetica" panose="020B0604020202020204" pitchFamily="34" charset="0"/>
            </a:endParaRPr>
          </a:p>
          <a:p>
            <a:pPr marL="457200" indent="-457200">
              <a:buClr>
                <a:schemeClr val="tx2">
                  <a:lumMod val="75000"/>
                </a:schemeClr>
              </a:buClr>
              <a:buFont typeface="Arial" panose="020B0604020202020204" pitchFamily="34" charset="0"/>
              <a:buChar char="•"/>
            </a:pPr>
            <a:r>
              <a:rPr lang="en-US" sz="3000" dirty="0" smtClean="0">
                <a:solidFill>
                  <a:schemeClr val="tx2">
                    <a:lumMod val="75000"/>
                  </a:schemeClr>
                </a:solidFill>
                <a:cs typeface="Helvetica" panose="020B0604020202020204" pitchFamily="34" charset="0"/>
              </a:rPr>
              <a:t>Developmental Delay: When a child does not reach developmental milestones by the expected time period</a:t>
            </a:r>
          </a:p>
        </p:txBody>
      </p:sp>
    </p:spTree>
    <p:extLst>
      <p:ext uri="{BB962C8B-B14F-4D97-AF65-F5344CB8AC3E}">
        <p14:creationId xmlns:p14="http://schemas.microsoft.com/office/powerpoint/2010/main" val="3466575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b="1" dirty="0"/>
              <a:t>Developmental/Behavior Resources in the Community</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Department of Behavioral Health</a:t>
            </a:r>
            <a:endParaRPr lang="en-US" dirty="0"/>
          </a:p>
          <a:p>
            <a:r>
              <a:rPr lang="en-US" dirty="0"/>
              <a:t>First 5 Riverside</a:t>
            </a:r>
          </a:p>
          <a:p>
            <a:r>
              <a:rPr lang="en-US" dirty="0" err="1" smtClean="0"/>
              <a:t>HeadStart</a:t>
            </a:r>
            <a:endParaRPr lang="en-US" dirty="0"/>
          </a:p>
          <a:p>
            <a:r>
              <a:rPr lang="en-US" dirty="0" smtClean="0"/>
              <a:t>Inland Regional </a:t>
            </a:r>
            <a:r>
              <a:rPr lang="en-US" dirty="0"/>
              <a:t>Center </a:t>
            </a:r>
          </a:p>
          <a:p>
            <a:r>
              <a:rPr lang="en-US" dirty="0" smtClean="0"/>
              <a:t>Wraparound </a:t>
            </a:r>
            <a:endParaRPr lang="en-US" dirty="0"/>
          </a:p>
          <a:p>
            <a:endParaRPr lang="en-US" dirty="0"/>
          </a:p>
        </p:txBody>
      </p:sp>
    </p:spTree>
    <p:extLst>
      <p:ext uri="{BB962C8B-B14F-4D97-AF65-F5344CB8AC3E}">
        <p14:creationId xmlns:p14="http://schemas.microsoft.com/office/powerpoint/2010/main" val="13291523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smtClean="0">
                <a:solidFill>
                  <a:schemeClr val="tx2">
                    <a:lumMod val="75000"/>
                  </a:schemeClr>
                </a:solidFill>
              </a:rPr>
              <a:t>Physical</a:t>
            </a:r>
            <a:r>
              <a:rPr lang="en-US" dirty="0" smtClean="0">
                <a:solidFill>
                  <a:schemeClr val="tx2">
                    <a:lumMod val="75000"/>
                  </a:schemeClr>
                </a:solidFill>
              </a:rPr>
              <a:t> - addresses trouble with large muscle groups that contribute to mobility, e.g. issues standing, balancing, walking</a:t>
            </a:r>
          </a:p>
          <a:p>
            <a:r>
              <a:rPr lang="en-US" b="1" dirty="0" smtClean="0">
                <a:solidFill>
                  <a:schemeClr val="tx2">
                    <a:lumMod val="75000"/>
                  </a:schemeClr>
                </a:solidFill>
              </a:rPr>
              <a:t>Occupational</a:t>
            </a:r>
            <a:r>
              <a:rPr lang="en-US" dirty="0" smtClean="0">
                <a:solidFill>
                  <a:schemeClr val="tx2">
                    <a:lumMod val="75000"/>
                  </a:schemeClr>
                </a:solidFill>
              </a:rPr>
              <a:t> – works to help accomplish daily activities, e.g. cooking, bathing, dressing</a:t>
            </a:r>
          </a:p>
          <a:p>
            <a:r>
              <a:rPr lang="en-US" b="1" dirty="0" smtClean="0">
                <a:solidFill>
                  <a:schemeClr val="tx2">
                    <a:lumMod val="75000"/>
                  </a:schemeClr>
                </a:solidFill>
              </a:rPr>
              <a:t>Speech</a:t>
            </a:r>
            <a:r>
              <a:rPr lang="en-US" dirty="0" smtClean="0">
                <a:solidFill>
                  <a:schemeClr val="tx2">
                    <a:lumMod val="75000"/>
                  </a:schemeClr>
                </a:solidFill>
              </a:rPr>
              <a:t> – focuses on inconsistent/incorrect production of speech sounds</a:t>
            </a:r>
          </a:p>
          <a:p>
            <a:r>
              <a:rPr lang="en-US" b="1" dirty="0" smtClean="0">
                <a:solidFill>
                  <a:schemeClr val="tx2">
                    <a:lumMod val="75000"/>
                  </a:schemeClr>
                </a:solidFill>
              </a:rPr>
              <a:t>Language</a:t>
            </a:r>
            <a:r>
              <a:rPr lang="en-US" dirty="0" smtClean="0">
                <a:solidFill>
                  <a:schemeClr val="tx2">
                    <a:lumMod val="75000"/>
                  </a:schemeClr>
                </a:solidFill>
              </a:rPr>
              <a:t> – addresses trouble understanding others (receptive) or sharing thoughts (expressive)</a:t>
            </a:r>
          </a:p>
          <a:p>
            <a:r>
              <a:rPr lang="en-US" b="1" dirty="0" smtClean="0">
                <a:solidFill>
                  <a:schemeClr val="tx2">
                    <a:lumMod val="75000"/>
                  </a:schemeClr>
                </a:solidFill>
              </a:rPr>
              <a:t>Behavioral</a:t>
            </a:r>
            <a:r>
              <a:rPr lang="en-US" dirty="0" smtClean="0">
                <a:solidFill>
                  <a:schemeClr val="tx2">
                    <a:lumMod val="75000"/>
                  </a:schemeClr>
                </a:solidFill>
              </a:rPr>
              <a:t> – replaces bad habits with good, builds coping skills</a:t>
            </a:r>
          </a:p>
          <a:p>
            <a:r>
              <a:rPr lang="en-US" b="1" dirty="0" smtClean="0">
                <a:solidFill>
                  <a:schemeClr val="tx2">
                    <a:lumMod val="75000"/>
                  </a:schemeClr>
                </a:solidFill>
              </a:rPr>
              <a:t>Parent/child interaction</a:t>
            </a:r>
            <a:r>
              <a:rPr lang="en-US" dirty="0" smtClean="0">
                <a:solidFill>
                  <a:schemeClr val="tx2">
                    <a:lumMod val="75000"/>
                  </a:schemeClr>
                </a:solidFill>
              </a:rPr>
              <a:t> – combo of behavioral therapy, play therapy, and parent training</a:t>
            </a:r>
            <a:endParaRPr lang="en-US" dirty="0">
              <a:solidFill>
                <a:schemeClr val="tx2">
                  <a:lumMod val="75000"/>
                </a:schemeClr>
              </a:solidFill>
            </a:endParaRPr>
          </a:p>
        </p:txBody>
      </p:sp>
      <p:sp>
        <p:nvSpPr>
          <p:cNvPr id="6" name="TextBox 5"/>
          <p:cNvSpPr txBox="1"/>
          <p:nvPr/>
        </p:nvSpPr>
        <p:spPr>
          <a:xfrm>
            <a:off x="452284" y="368710"/>
            <a:ext cx="8234516" cy="769441"/>
          </a:xfrm>
          <a:prstGeom prst="rect">
            <a:avLst/>
          </a:prstGeom>
          <a:noFill/>
        </p:spPr>
        <p:txBody>
          <a:bodyPr wrap="square" rtlCol="0">
            <a:spAutoFit/>
          </a:bodyPr>
          <a:lstStyle/>
          <a:p>
            <a:r>
              <a:rPr lang="en-US" sz="4400" b="1" dirty="0" smtClean="0">
                <a:solidFill>
                  <a:schemeClr val="tx2">
                    <a:lumMod val="75000"/>
                  </a:schemeClr>
                </a:solidFill>
                <a:cs typeface="Helvetica" panose="020B0604020202020204" pitchFamily="34" charset="0"/>
              </a:rPr>
              <a:t>Therapy Referrals</a:t>
            </a:r>
            <a:endParaRPr lang="en-US" sz="4400" b="1" dirty="0">
              <a:solidFill>
                <a:schemeClr val="tx2">
                  <a:lumMod val="75000"/>
                </a:schemeClr>
              </a:solidFill>
              <a:cs typeface="Helvetica"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FC_PowerPoint_backgrounds-0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1233995"/>
            <a:ext cx="8229600" cy="856696"/>
          </a:xfrm>
        </p:spPr>
        <p:txBody>
          <a:bodyPr/>
          <a:lstStyle/>
          <a:p>
            <a:r>
              <a:rPr lang="en-US" b="1" dirty="0" smtClean="0">
                <a:solidFill>
                  <a:srgbClr val="17375E"/>
                </a:solidFill>
                <a:latin typeface="Helvetica" pitchFamily="34" charset="0"/>
                <a:cs typeface="Helvetica" pitchFamily="34" charset="0"/>
              </a:rPr>
              <a:t>Common Diagnoses </a:t>
            </a:r>
            <a:endParaRPr lang="en-US" b="1" dirty="0">
              <a:solidFill>
                <a:srgbClr val="17375E"/>
              </a:solidFill>
              <a:latin typeface="Helvetica" pitchFamily="34" charset="0"/>
              <a:ea typeface="Verdana" pitchFamily="34" charset="0"/>
              <a:cs typeface="Helvetica" pitchFamily="34" charset="0"/>
            </a:endParaRPr>
          </a:p>
        </p:txBody>
      </p:sp>
      <p:sp>
        <p:nvSpPr>
          <p:cNvPr id="3" name="Subtitle 2"/>
          <p:cNvSpPr>
            <a:spLocks noGrp="1"/>
          </p:cNvSpPr>
          <p:nvPr>
            <p:ph idx="1"/>
          </p:nvPr>
        </p:nvSpPr>
        <p:spPr>
          <a:xfrm>
            <a:off x="457200" y="2195003"/>
            <a:ext cx="8229600" cy="4525963"/>
          </a:xfrm>
        </p:spPr>
        <p:txBody>
          <a:bodyPr>
            <a:normAutofit lnSpcReduction="10000"/>
          </a:bodyPr>
          <a:lstStyle/>
          <a:p>
            <a:r>
              <a:rPr lang="en-US" dirty="0" smtClean="0">
                <a:solidFill>
                  <a:schemeClr val="tx2">
                    <a:lumMod val="75000"/>
                  </a:schemeClr>
                </a:solidFill>
                <a:latin typeface="Helvetica" pitchFamily="34" charset="0"/>
                <a:ea typeface="Tahoma" pitchFamily="34" charset="0"/>
                <a:cs typeface="Helvetica" pitchFamily="34" charset="0"/>
              </a:rPr>
              <a:t>Your case child may be diagnosed with…</a:t>
            </a:r>
          </a:p>
          <a:p>
            <a:pPr lvl="1"/>
            <a:r>
              <a:rPr lang="en-US" dirty="0" smtClean="0">
                <a:solidFill>
                  <a:schemeClr val="tx2">
                    <a:lumMod val="75000"/>
                  </a:schemeClr>
                </a:solidFill>
                <a:latin typeface="Helvetica" pitchFamily="34" charset="0"/>
                <a:ea typeface="Tahoma" pitchFamily="34" charset="0"/>
                <a:cs typeface="Helvetica" pitchFamily="34" charset="0"/>
              </a:rPr>
              <a:t>Bipolar Disorder</a:t>
            </a:r>
          </a:p>
          <a:p>
            <a:pPr lvl="1"/>
            <a:r>
              <a:rPr lang="en-US" dirty="0" smtClean="0">
                <a:solidFill>
                  <a:schemeClr val="tx2">
                    <a:lumMod val="75000"/>
                  </a:schemeClr>
                </a:solidFill>
                <a:latin typeface="Helvetica" pitchFamily="34" charset="0"/>
                <a:ea typeface="Tahoma" pitchFamily="34" charset="0"/>
                <a:cs typeface="Helvetica" pitchFamily="34" charset="0"/>
              </a:rPr>
              <a:t>Attention Deficit Hyperactivity Disorder (ADHD)</a:t>
            </a:r>
          </a:p>
          <a:p>
            <a:pPr lvl="1"/>
            <a:r>
              <a:rPr lang="en-US" dirty="0" smtClean="0">
                <a:solidFill>
                  <a:schemeClr val="tx2">
                    <a:lumMod val="75000"/>
                  </a:schemeClr>
                </a:solidFill>
                <a:latin typeface="Helvetica" pitchFamily="34" charset="0"/>
                <a:ea typeface="Tahoma" pitchFamily="34" charset="0"/>
                <a:cs typeface="Helvetica" pitchFamily="34" charset="0"/>
              </a:rPr>
              <a:t>Posttraumatic Stress Disorder (PTSD)</a:t>
            </a:r>
          </a:p>
          <a:p>
            <a:pPr lvl="1"/>
            <a:r>
              <a:rPr lang="en-US" dirty="0" smtClean="0">
                <a:solidFill>
                  <a:schemeClr val="tx2">
                    <a:lumMod val="75000"/>
                  </a:schemeClr>
                </a:solidFill>
                <a:latin typeface="Helvetica" pitchFamily="34" charset="0"/>
                <a:ea typeface="Tahoma" pitchFamily="34" charset="0"/>
                <a:cs typeface="Helvetica" pitchFamily="34" charset="0"/>
              </a:rPr>
              <a:t>Oppositional Defiant Disorder (ODD)</a:t>
            </a:r>
          </a:p>
          <a:p>
            <a:pPr lvl="1"/>
            <a:r>
              <a:rPr lang="en-US" smtClean="0">
                <a:solidFill>
                  <a:schemeClr val="tx2">
                    <a:lumMod val="75000"/>
                  </a:schemeClr>
                </a:solidFill>
                <a:latin typeface="Helvetica" pitchFamily="34" charset="0"/>
                <a:ea typeface="Tahoma" pitchFamily="34" charset="0"/>
                <a:cs typeface="Helvetica" pitchFamily="34" charset="0"/>
              </a:rPr>
              <a:t>Anxiety</a:t>
            </a:r>
            <a:endParaRPr lang="en-US" dirty="0" smtClean="0">
              <a:solidFill>
                <a:schemeClr val="tx2">
                  <a:lumMod val="75000"/>
                </a:schemeClr>
              </a:solidFill>
              <a:latin typeface="Helvetica" pitchFamily="34" charset="0"/>
              <a:ea typeface="Tahoma" pitchFamily="34" charset="0"/>
              <a:cs typeface="Helvetica" pitchFamily="34" charset="0"/>
            </a:endParaRPr>
          </a:p>
          <a:p>
            <a:pPr lvl="1"/>
            <a:r>
              <a:rPr lang="en-US" dirty="0" smtClean="0">
                <a:solidFill>
                  <a:schemeClr val="tx2">
                    <a:lumMod val="75000"/>
                  </a:schemeClr>
                </a:solidFill>
                <a:latin typeface="Helvetica" pitchFamily="34" charset="0"/>
                <a:ea typeface="Tahoma" pitchFamily="34" charset="0"/>
                <a:cs typeface="Helvetica" pitchFamily="34" charset="0"/>
              </a:rPr>
              <a:t>Depression</a:t>
            </a:r>
          </a:p>
          <a:p>
            <a:pPr lvl="1"/>
            <a:r>
              <a:rPr lang="en-US" dirty="0" smtClean="0">
                <a:solidFill>
                  <a:schemeClr val="tx2">
                    <a:lumMod val="75000"/>
                  </a:schemeClr>
                </a:solidFill>
                <a:latin typeface="Helvetica" pitchFamily="34" charset="0"/>
                <a:ea typeface="Tahoma" pitchFamily="34" charset="0"/>
                <a:cs typeface="Helvetica" pitchFamily="34" charset="0"/>
              </a:rPr>
              <a:t>Reactive Attachment Disorder </a:t>
            </a:r>
            <a:endParaRPr lang="en-US" dirty="0">
              <a:solidFill>
                <a:schemeClr val="tx2">
                  <a:lumMod val="75000"/>
                </a:schemeClr>
              </a:solidFill>
              <a:latin typeface="Helvetica" pitchFamily="34" charset="0"/>
              <a:ea typeface="Tahoma" pitchFamily="34" charset="0"/>
              <a:cs typeface="Helvetica" pitchFamily="34" charset="0"/>
            </a:endParaRPr>
          </a:p>
        </p:txBody>
      </p:sp>
    </p:spTree>
    <p:extLst>
      <p:ext uri="{BB962C8B-B14F-4D97-AF65-F5344CB8AC3E}">
        <p14:creationId xmlns:p14="http://schemas.microsoft.com/office/powerpoint/2010/main" val="531666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7208" y="381000"/>
            <a:ext cx="8234516" cy="707886"/>
          </a:xfrm>
          <a:prstGeom prst="rect">
            <a:avLst/>
          </a:prstGeom>
          <a:noFill/>
        </p:spPr>
        <p:txBody>
          <a:bodyPr wrap="square" rtlCol="0">
            <a:spAutoFit/>
          </a:bodyPr>
          <a:lstStyle/>
          <a:p>
            <a:r>
              <a:rPr lang="en-US" sz="4000" b="1" dirty="0" smtClean="0">
                <a:solidFill>
                  <a:schemeClr val="tx2">
                    <a:lumMod val="75000"/>
                  </a:schemeClr>
                </a:solidFill>
                <a:cs typeface="Helvetica" panose="020B0604020202020204" pitchFamily="34" charset="0"/>
              </a:rPr>
              <a:t>Introduction to JV220 forms</a:t>
            </a:r>
            <a:endParaRPr lang="en-US" sz="4000" b="1" dirty="0">
              <a:solidFill>
                <a:schemeClr val="tx2">
                  <a:lumMod val="75000"/>
                </a:schemeClr>
              </a:solidFill>
              <a:cs typeface="Helvetica" panose="020B0604020202020204" pitchFamily="34" charset="0"/>
            </a:endParaRPr>
          </a:p>
        </p:txBody>
      </p:sp>
      <p:sp>
        <p:nvSpPr>
          <p:cNvPr id="6" name="TextBox 5"/>
          <p:cNvSpPr txBox="1"/>
          <p:nvPr/>
        </p:nvSpPr>
        <p:spPr>
          <a:xfrm>
            <a:off x="452284" y="1295400"/>
            <a:ext cx="8229600" cy="4093428"/>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sz="2600" dirty="0" smtClean="0">
                <a:solidFill>
                  <a:schemeClr val="tx2">
                    <a:lumMod val="75000"/>
                  </a:schemeClr>
                </a:solidFill>
                <a:cs typeface="Helvetica" panose="020B0604020202020204" pitchFamily="34" charset="0"/>
              </a:rPr>
              <a:t>Whenever a doctor recommends a child take prescription medications, it’s reviewed by another doctor and a judge must approve. </a:t>
            </a:r>
          </a:p>
          <a:p>
            <a:pPr marL="457200" indent="-457200">
              <a:buClr>
                <a:schemeClr val="tx2">
                  <a:lumMod val="75000"/>
                </a:schemeClr>
              </a:buClr>
              <a:buFont typeface="Arial" panose="020B0604020202020204" pitchFamily="34" charset="0"/>
              <a:buChar char="•"/>
            </a:pPr>
            <a:r>
              <a:rPr lang="en-US" sz="2600" dirty="0" smtClean="0">
                <a:solidFill>
                  <a:schemeClr val="tx2">
                    <a:lumMod val="75000"/>
                  </a:schemeClr>
                </a:solidFill>
                <a:cs typeface="Helvetica" panose="020B0604020202020204" pitchFamily="34" charset="0"/>
              </a:rPr>
              <a:t>The authorization only lasts 6 months before it must be reviewed again. </a:t>
            </a:r>
          </a:p>
          <a:p>
            <a:pPr marL="457200" indent="-457200">
              <a:buClr>
                <a:schemeClr val="tx2">
                  <a:lumMod val="75000"/>
                </a:schemeClr>
              </a:buClr>
              <a:buFont typeface="Arial" panose="020B0604020202020204" pitchFamily="34" charset="0"/>
              <a:buChar char="•"/>
            </a:pPr>
            <a:r>
              <a:rPr lang="en-US" sz="2600" dirty="0" smtClean="0">
                <a:solidFill>
                  <a:schemeClr val="tx2">
                    <a:lumMod val="75000"/>
                  </a:schemeClr>
                </a:solidFill>
                <a:cs typeface="Helvetica" panose="020B0604020202020204" pitchFamily="34" charset="0"/>
              </a:rPr>
              <a:t>Your supervisor will send you any updates submitted to the court and can provide further guidance on what dosages are typical. </a:t>
            </a:r>
          </a:p>
          <a:p>
            <a:pPr marL="457200" indent="-457200">
              <a:buClr>
                <a:schemeClr val="tx2">
                  <a:lumMod val="75000"/>
                </a:schemeClr>
              </a:buClr>
              <a:buFont typeface="Arial" panose="020B0604020202020204" pitchFamily="34" charset="0"/>
              <a:buChar char="•"/>
            </a:pPr>
            <a:r>
              <a:rPr lang="en-US" sz="2600" dirty="0" smtClean="0">
                <a:solidFill>
                  <a:schemeClr val="tx2">
                    <a:lumMod val="75000"/>
                  </a:schemeClr>
                </a:solidFill>
                <a:cs typeface="Helvetica" panose="020B0604020202020204" pitchFamily="34" charset="0"/>
              </a:rPr>
              <a:t>Additional interventions should be occurring alongside medications. </a:t>
            </a:r>
            <a:endParaRPr lang="en-US" sz="2600" dirty="0">
              <a:solidFill>
                <a:schemeClr val="tx2">
                  <a:lumMod val="75000"/>
                </a:schemeClr>
              </a:solidFill>
              <a:cs typeface="Helvetica" panose="020B0604020202020204" pitchFamily="34" charset="0"/>
            </a:endParaRPr>
          </a:p>
        </p:txBody>
      </p:sp>
    </p:spTree>
    <p:extLst>
      <p:ext uri="{BB962C8B-B14F-4D97-AF65-F5344CB8AC3E}">
        <p14:creationId xmlns:p14="http://schemas.microsoft.com/office/powerpoint/2010/main" val="3035393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284" y="368710"/>
            <a:ext cx="8234516" cy="769441"/>
          </a:xfrm>
          <a:prstGeom prst="rect">
            <a:avLst/>
          </a:prstGeom>
          <a:noFill/>
        </p:spPr>
        <p:txBody>
          <a:bodyPr wrap="square" rtlCol="0">
            <a:spAutoFit/>
          </a:bodyPr>
          <a:lstStyle/>
          <a:p>
            <a:r>
              <a:rPr lang="en-US" sz="4400" b="1" dirty="0" smtClean="0">
                <a:solidFill>
                  <a:schemeClr val="tx2">
                    <a:lumMod val="75000"/>
                  </a:schemeClr>
                </a:solidFill>
                <a:cs typeface="Helvetica" panose="020B0604020202020204" pitchFamily="34" charset="0"/>
              </a:rPr>
              <a:t>Today’s Agenda</a:t>
            </a:r>
            <a:endParaRPr lang="en-US" sz="4400" b="1" dirty="0">
              <a:solidFill>
                <a:schemeClr val="tx2">
                  <a:lumMod val="75000"/>
                </a:schemeClr>
              </a:solidFill>
              <a:cs typeface="Helvetica" panose="020B0604020202020204" pitchFamily="34" charset="0"/>
            </a:endParaRPr>
          </a:p>
        </p:txBody>
      </p:sp>
      <p:sp>
        <p:nvSpPr>
          <p:cNvPr id="6" name="TextBox 5"/>
          <p:cNvSpPr txBox="1"/>
          <p:nvPr/>
        </p:nvSpPr>
        <p:spPr>
          <a:xfrm>
            <a:off x="457200" y="1524000"/>
            <a:ext cx="7467600" cy="3539430"/>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sz="3200" dirty="0">
                <a:solidFill>
                  <a:schemeClr val="tx2">
                    <a:lumMod val="75000"/>
                  </a:schemeClr>
                </a:solidFill>
                <a:cs typeface="Helvetica" panose="020B0604020202020204" pitchFamily="34" charset="0"/>
              </a:rPr>
              <a:t>Court Services- Intervening as soon as the child enters the dependency system, regardless of their </a:t>
            </a:r>
            <a:r>
              <a:rPr lang="en-US" sz="3200" dirty="0" smtClean="0">
                <a:solidFill>
                  <a:schemeClr val="tx2">
                    <a:lumMod val="75000"/>
                  </a:schemeClr>
                </a:solidFill>
                <a:cs typeface="Helvetica" panose="020B0604020202020204" pitchFamily="34" charset="0"/>
              </a:rPr>
              <a:t>age</a:t>
            </a:r>
          </a:p>
          <a:p>
            <a:pPr marL="457200" indent="-457200">
              <a:buClr>
                <a:schemeClr val="tx2">
                  <a:lumMod val="75000"/>
                </a:schemeClr>
              </a:buClr>
              <a:buFont typeface="Arial" panose="020B0604020202020204" pitchFamily="34" charset="0"/>
              <a:buChar char="•"/>
            </a:pPr>
            <a:endParaRPr lang="en-US" sz="3200" dirty="0">
              <a:solidFill>
                <a:schemeClr val="tx2">
                  <a:lumMod val="75000"/>
                </a:schemeClr>
              </a:solidFill>
              <a:cs typeface="Helvetica" panose="020B0604020202020204" pitchFamily="34" charset="0"/>
            </a:endParaRPr>
          </a:p>
          <a:p>
            <a:pPr marL="457200" indent="-457200">
              <a:buClr>
                <a:schemeClr val="tx2">
                  <a:lumMod val="75000"/>
                </a:schemeClr>
              </a:buClr>
              <a:buFont typeface="Arial" panose="020B0604020202020204" pitchFamily="34" charset="0"/>
              <a:buChar char="•"/>
            </a:pPr>
            <a:endParaRPr lang="en-US" sz="3200" dirty="0">
              <a:solidFill>
                <a:schemeClr val="tx2">
                  <a:lumMod val="75000"/>
                </a:schemeClr>
              </a:solidFill>
              <a:cs typeface="Helvetica" panose="020B0604020202020204" pitchFamily="34" charset="0"/>
            </a:endParaRPr>
          </a:p>
          <a:p>
            <a:pPr marL="457200" indent="-457200">
              <a:buClr>
                <a:schemeClr val="tx2">
                  <a:lumMod val="75000"/>
                </a:schemeClr>
              </a:buClr>
              <a:buFont typeface="Arial" panose="020B0604020202020204" pitchFamily="34" charset="0"/>
              <a:buChar char="•"/>
            </a:pPr>
            <a:r>
              <a:rPr lang="en-US" sz="3200" dirty="0" smtClean="0">
                <a:solidFill>
                  <a:schemeClr val="tx2">
                    <a:lumMod val="75000"/>
                  </a:schemeClr>
                </a:solidFill>
                <a:cs typeface="Helvetica" panose="020B0604020202020204" pitchFamily="34" charset="0"/>
              </a:rPr>
              <a:t>Age </a:t>
            </a:r>
            <a:r>
              <a:rPr lang="en-US" sz="3200" dirty="0">
                <a:solidFill>
                  <a:schemeClr val="tx2">
                    <a:lumMod val="75000"/>
                  </a:schemeClr>
                </a:solidFill>
                <a:cs typeface="Helvetica" panose="020B0604020202020204" pitchFamily="34" charset="0"/>
              </a:rPr>
              <a:t>A</a:t>
            </a:r>
            <a:r>
              <a:rPr lang="en-US" sz="3200" dirty="0" smtClean="0">
                <a:solidFill>
                  <a:schemeClr val="tx2">
                    <a:lumMod val="75000"/>
                  </a:schemeClr>
                </a:solidFill>
                <a:cs typeface="Helvetica" panose="020B0604020202020204" pitchFamily="34" charset="0"/>
              </a:rPr>
              <a:t>ppropriate </a:t>
            </a:r>
            <a:r>
              <a:rPr lang="en-US" sz="3200" dirty="0">
                <a:solidFill>
                  <a:schemeClr val="tx2">
                    <a:lumMod val="75000"/>
                  </a:schemeClr>
                </a:solidFill>
                <a:cs typeface="Helvetica" panose="020B0604020202020204" pitchFamily="34" charset="0"/>
              </a:rPr>
              <a:t>S</a:t>
            </a:r>
            <a:r>
              <a:rPr lang="en-US" sz="3200" dirty="0" smtClean="0">
                <a:solidFill>
                  <a:schemeClr val="tx2">
                    <a:lumMod val="75000"/>
                  </a:schemeClr>
                </a:solidFill>
                <a:cs typeface="Helvetica" panose="020B0604020202020204" pitchFamily="34" charset="0"/>
              </a:rPr>
              <a:t>ervices </a:t>
            </a:r>
            <a:r>
              <a:rPr lang="en-US" sz="3200" dirty="0" smtClean="0">
                <a:solidFill>
                  <a:schemeClr val="tx2">
                    <a:lumMod val="75000"/>
                  </a:schemeClr>
                </a:solidFill>
                <a:cs typeface="Helvetica" panose="020B0604020202020204" pitchFamily="34" charset="0"/>
              </a:rPr>
              <a:t>– Infants and young adults and the resources </a:t>
            </a:r>
            <a:r>
              <a:rPr lang="en-US" sz="3200" dirty="0" smtClean="0">
                <a:solidFill>
                  <a:schemeClr val="tx2">
                    <a:lumMod val="75000"/>
                  </a:schemeClr>
                </a:solidFill>
                <a:cs typeface="Helvetica" panose="020B0604020202020204" pitchFamily="34" charset="0"/>
              </a:rPr>
              <a:t>available</a:t>
            </a:r>
            <a:endParaRPr lang="en-US" sz="3200" dirty="0" smtClean="0">
              <a:solidFill>
                <a:schemeClr val="tx2">
                  <a:lumMod val="75000"/>
                </a:schemeClr>
              </a:solidFill>
              <a:cs typeface="Helvetica" panose="020B0604020202020204" pitchFamily="34" charset="0"/>
            </a:endParaRPr>
          </a:p>
        </p:txBody>
      </p:sp>
    </p:spTree>
    <p:extLst>
      <p:ext uri="{BB962C8B-B14F-4D97-AF65-F5344CB8AC3E}">
        <p14:creationId xmlns:p14="http://schemas.microsoft.com/office/powerpoint/2010/main" val="11861492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284" y="368710"/>
            <a:ext cx="8234516" cy="707886"/>
          </a:xfrm>
          <a:prstGeom prst="rect">
            <a:avLst/>
          </a:prstGeom>
          <a:noFill/>
        </p:spPr>
        <p:txBody>
          <a:bodyPr wrap="square" rtlCol="0">
            <a:spAutoFit/>
          </a:bodyPr>
          <a:lstStyle/>
          <a:p>
            <a:r>
              <a:rPr lang="en-US" sz="4000" b="1" dirty="0" smtClean="0">
                <a:solidFill>
                  <a:schemeClr val="tx2">
                    <a:lumMod val="75000"/>
                  </a:schemeClr>
                </a:solidFill>
                <a:cs typeface="Helvetica" panose="020B0604020202020204" pitchFamily="34" charset="0"/>
              </a:rPr>
              <a:t>How CASAs Can Advocate</a:t>
            </a:r>
            <a:endParaRPr lang="en-US" sz="4000" b="1" dirty="0">
              <a:solidFill>
                <a:schemeClr val="tx2">
                  <a:lumMod val="75000"/>
                </a:schemeClr>
              </a:solidFill>
              <a:cs typeface="Helvetica" panose="020B0604020202020204" pitchFamily="34" charset="0"/>
            </a:endParaRPr>
          </a:p>
        </p:txBody>
      </p:sp>
      <p:sp>
        <p:nvSpPr>
          <p:cNvPr id="6" name="TextBox 5"/>
          <p:cNvSpPr txBox="1"/>
          <p:nvPr/>
        </p:nvSpPr>
        <p:spPr>
          <a:xfrm>
            <a:off x="452284" y="1295400"/>
            <a:ext cx="8229600" cy="5693866"/>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altLang="en-US" sz="2600" dirty="0" smtClean="0">
                <a:solidFill>
                  <a:schemeClr val="tx2">
                    <a:lumMod val="75000"/>
                  </a:schemeClr>
                </a:solidFill>
                <a:cs typeface="Helvetica" panose="020B0604020202020204" pitchFamily="34" charset="0"/>
              </a:rPr>
              <a:t>Follow-up </a:t>
            </a:r>
            <a:r>
              <a:rPr lang="en-US" altLang="en-US" sz="2600" dirty="0">
                <a:solidFill>
                  <a:schemeClr val="tx2">
                    <a:lumMod val="75000"/>
                  </a:schemeClr>
                </a:solidFill>
                <a:cs typeface="Helvetica" panose="020B0604020202020204" pitchFamily="34" charset="0"/>
              </a:rPr>
              <a:t>on the </a:t>
            </a:r>
            <a:r>
              <a:rPr lang="en-US" altLang="en-US" sz="2600" dirty="0" smtClean="0">
                <a:solidFill>
                  <a:schemeClr val="tx2">
                    <a:lumMod val="75000"/>
                  </a:schemeClr>
                </a:solidFill>
                <a:cs typeface="Helvetica" panose="020B0604020202020204" pitchFamily="34" charset="0"/>
              </a:rPr>
              <a:t>services </a:t>
            </a:r>
            <a:r>
              <a:rPr lang="en-US" altLang="en-US" sz="2600" dirty="0">
                <a:solidFill>
                  <a:schemeClr val="tx2">
                    <a:lumMod val="75000"/>
                  </a:schemeClr>
                </a:solidFill>
                <a:cs typeface="Helvetica" panose="020B0604020202020204" pitchFamily="34" charset="0"/>
              </a:rPr>
              <a:t>your case child was referred </a:t>
            </a:r>
            <a:r>
              <a:rPr lang="en-US" altLang="en-US" sz="2600" dirty="0" smtClean="0">
                <a:solidFill>
                  <a:schemeClr val="tx2">
                    <a:lumMod val="75000"/>
                  </a:schemeClr>
                </a:solidFill>
                <a:cs typeface="Helvetica" panose="020B0604020202020204" pitchFamily="34" charset="0"/>
              </a:rPr>
              <a:t>to</a:t>
            </a:r>
          </a:p>
          <a:p>
            <a:pPr marL="457200" indent="-457200">
              <a:buClr>
                <a:schemeClr val="tx2">
                  <a:lumMod val="75000"/>
                </a:schemeClr>
              </a:buClr>
              <a:buFont typeface="Arial" panose="020B0604020202020204" pitchFamily="34" charset="0"/>
              <a:buChar char="•"/>
            </a:pPr>
            <a:r>
              <a:rPr lang="en-US" altLang="en-US" sz="2600" dirty="0" smtClean="0">
                <a:solidFill>
                  <a:schemeClr val="tx2">
                    <a:lumMod val="75000"/>
                  </a:schemeClr>
                </a:solidFill>
                <a:cs typeface="Helvetica" panose="020B0604020202020204" pitchFamily="34" charset="0"/>
              </a:rPr>
              <a:t>Communicate </a:t>
            </a:r>
            <a:r>
              <a:rPr lang="en-US" altLang="en-US" sz="2600" dirty="0">
                <a:solidFill>
                  <a:schemeClr val="tx2">
                    <a:lumMod val="75000"/>
                  </a:schemeClr>
                </a:solidFill>
                <a:cs typeface="Helvetica" panose="020B0604020202020204" pitchFamily="34" charset="0"/>
              </a:rPr>
              <a:t>with your supervisor, the </a:t>
            </a:r>
            <a:r>
              <a:rPr lang="en-US" altLang="en-US" sz="2600" dirty="0" smtClean="0">
                <a:solidFill>
                  <a:schemeClr val="tx2">
                    <a:lumMod val="75000"/>
                  </a:schemeClr>
                </a:solidFill>
                <a:cs typeface="Helvetica" panose="020B0604020202020204" pitchFamily="34" charset="0"/>
              </a:rPr>
              <a:t>social services practitioner, </a:t>
            </a:r>
            <a:r>
              <a:rPr lang="en-US" altLang="en-US" sz="2600" dirty="0">
                <a:solidFill>
                  <a:schemeClr val="tx2">
                    <a:lumMod val="75000"/>
                  </a:schemeClr>
                </a:solidFill>
                <a:cs typeface="Helvetica" panose="020B0604020202020204" pitchFamily="34" charset="0"/>
              </a:rPr>
              <a:t>and minor’s attorney if your </a:t>
            </a:r>
            <a:r>
              <a:rPr lang="en-US" altLang="en-US" sz="2600" dirty="0" smtClean="0">
                <a:solidFill>
                  <a:schemeClr val="tx2">
                    <a:lumMod val="75000"/>
                  </a:schemeClr>
                </a:solidFill>
                <a:cs typeface="Helvetica" panose="020B0604020202020204" pitchFamily="34" charset="0"/>
              </a:rPr>
              <a:t>case child </a:t>
            </a:r>
            <a:r>
              <a:rPr lang="en-US" altLang="en-US" sz="2600" dirty="0">
                <a:solidFill>
                  <a:schemeClr val="tx2">
                    <a:lumMod val="75000"/>
                  </a:schemeClr>
                </a:solidFill>
                <a:cs typeface="Helvetica" panose="020B0604020202020204" pitchFamily="34" charset="0"/>
              </a:rPr>
              <a:t>should be receiving services and is not receiving </a:t>
            </a:r>
            <a:r>
              <a:rPr lang="en-US" altLang="en-US" sz="2600" dirty="0" smtClean="0">
                <a:solidFill>
                  <a:schemeClr val="tx2">
                    <a:lumMod val="75000"/>
                  </a:schemeClr>
                </a:solidFill>
                <a:cs typeface="Helvetica" panose="020B0604020202020204" pitchFamily="34" charset="0"/>
              </a:rPr>
              <a:t>them. Close the loop in the communication circle.</a:t>
            </a:r>
          </a:p>
          <a:p>
            <a:pPr marL="457200" indent="-457200">
              <a:buClr>
                <a:schemeClr val="tx2">
                  <a:lumMod val="75000"/>
                </a:schemeClr>
              </a:buClr>
              <a:buFont typeface="Arial" panose="020B0604020202020204" pitchFamily="34" charset="0"/>
              <a:buChar char="•"/>
            </a:pPr>
            <a:r>
              <a:rPr lang="en-US" altLang="en-US" sz="2600" dirty="0" smtClean="0">
                <a:solidFill>
                  <a:schemeClr val="tx2">
                    <a:lumMod val="75000"/>
                  </a:schemeClr>
                </a:solidFill>
                <a:cs typeface="Helvetica" panose="020B0604020202020204" pitchFamily="34" charset="0"/>
              </a:rPr>
              <a:t>Inquire about what concerns the caregiver, parents, teachers, </a:t>
            </a:r>
            <a:r>
              <a:rPr lang="en-US" altLang="en-US" sz="2600" dirty="0" err="1" smtClean="0">
                <a:solidFill>
                  <a:schemeClr val="tx2">
                    <a:lumMod val="75000"/>
                  </a:schemeClr>
                </a:solidFill>
                <a:cs typeface="Helvetica" panose="020B0604020202020204" pitchFamily="34" charset="0"/>
              </a:rPr>
              <a:t>etc</a:t>
            </a:r>
            <a:r>
              <a:rPr lang="en-US" altLang="en-US" sz="2600" dirty="0" smtClean="0">
                <a:solidFill>
                  <a:schemeClr val="tx2">
                    <a:lumMod val="75000"/>
                  </a:schemeClr>
                </a:solidFill>
                <a:cs typeface="Helvetica" panose="020B0604020202020204" pitchFamily="34" charset="0"/>
              </a:rPr>
              <a:t> may have and gather documents regarding the child’s participation and progress.</a:t>
            </a:r>
          </a:p>
          <a:p>
            <a:pPr marL="457200" indent="-457200">
              <a:buClr>
                <a:schemeClr val="tx2">
                  <a:lumMod val="75000"/>
                </a:schemeClr>
              </a:buClr>
              <a:buFont typeface="Arial" panose="020B0604020202020204" pitchFamily="34" charset="0"/>
              <a:buChar char="•"/>
            </a:pPr>
            <a:r>
              <a:rPr lang="en-US" altLang="en-US" sz="2600" dirty="0" smtClean="0">
                <a:solidFill>
                  <a:schemeClr val="tx2">
                    <a:lumMod val="75000"/>
                  </a:schemeClr>
                </a:solidFill>
                <a:cs typeface="Helvetica" panose="020B0604020202020204" pitchFamily="34" charset="0"/>
              </a:rPr>
              <a:t>In </a:t>
            </a:r>
            <a:r>
              <a:rPr lang="en-US" altLang="en-US" sz="2600" dirty="0">
                <a:solidFill>
                  <a:schemeClr val="tx2">
                    <a:lumMod val="75000"/>
                  </a:schemeClr>
                </a:solidFill>
                <a:cs typeface="Helvetica" panose="020B0604020202020204" pitchFamily="34" charset="0"/>
              </a:rPr>
              <a:t>your court report explain your case child’s </a:t>
            </a:r>
            <a:r>
              <a:rPr lang="en-US" altLang="en-US" sz="2600" dirty="0" smtClean="0">
                <a:solidFill>
                  <a:schemeClr val="tx2">
                    <a:lumMod val="75000"/>
                  </a:schemeClr>
                </a:solidFill>
                <a:cs typeface="Helvetica" panose="020B0604020202020204" pitchFamily="34" charset="0"/>
              </a:rPr>
              <a:t>concerns </a:t>
            </a:r>
            <a:r>
              <a:rPr lang="en-US" altLang="en-US" sz="2600" dirty="0">
                <a:solidFill>
                  <a:schemeClr val="tx2">
                    <a:lumMod val="75000"/>
                  </a:schemeClr>
                </a:solidFill>
                <a:cs typeface="Helvetica" panose="020B0604020202020204" pitchFamily="34" charset="0"/>
              </a:rPr>
              <a:t>and any barriers </a:t>
            </a:r>
            <a:r>
              <a:rPr lang="en-US" altLang="en-US" sz="2600" dirty="0" smtClean="0">
                <a:solidFill>
                  <a:schemeClr val="tx2">
                    <a:lumMod val="75000"/>
                  </a:schemeClr>
                </a:solidFill>
                <a:cs typeface="Helvetica" panose="020B0604020202020204" pitchFamily="34" charset="0"/>
              </a:rPr>
              <a:t>that may </a:t>
            </a:r>
            <a:r>
              <a:rPr lang="en-US" altLang="en-US" sz="2600" dirty="0">
                <a:solidFill>
                  <a:schemeClr val="tx2">
                    <a:lumMod val="75000"/>
                  </a:schemeClr>
                </a:solidFill>
                <a:cs typeface="Helvetica" panose="020B0604020202020204" pitchFamily="34" charset="0"/>
              </a:rPr>
              <a:t>be preventing </a:t>
            </a:r>
            <a:r>
              <a:rPr lang="en-US" altLang="en-US" sz="2600" dirty="0" smtClean="0">
                <a:solidFill>
                  <a:schemeClr val="tx2">
                    <a:lumMod val="75000"/>
                  </a:schemeClr>
                </a:solidFill>
                <a:cs typeface="Helvetica" panose="020B0604020202020204" pitchFamily="34" charset="0"/>
              </a:rPr>
              <a:t>them</a:t>
            </a:r>
          </a:p>
          <a:p>
            <a:pPr>
              <a:buClr>
                <a:schemeClr val="tx2">
                  <a:lumMod val="75000"/>
                </a:schemeClr>
              </a:buClr>
            </a:pPr>
            <a:r>
              <a:rPr lang="en-US" altLang="en-US" sz="2600" dirty="0" smtClean="0">
                <a:solidFill>
                  <a:schemeClr val="tx2">
                    <a:lumMod val="75000"/>
                  </a:schemeClr>
                </a:solidFill>
                <a:cs typeface="Helvetica" panose="020B0604020202020204" pitchFamily="34" charset="0"/>
              </a:rPr>
              <a:t>      from </a:t>
            </a:r>
            <a:r>
              <a:rPr lang="en-US" altLang="en-US" sz="2600" dirty="0">
                <a:solidFill>
                  <a:schemeClr val="tx2">
                    <a:lumMod val="75000"/>
                  </a:schemeClr>
                </a:solidFill>
                <a:cs typeface="Helvetica" panose="020B0604020202020204" pitchFamily="34" charset="0"/>
              </a:rPr>
              <a:t>receiving </a:t>
            </a:r>
            <a:r>
              <a:rPr lang="en-US" altLang="en-US" sz="2600" dirty="0" smtClean="0">
                <a:solidFill>
                  <a:schemeClr val="tx2">
                    <a:lumMod val="75000"/>
                  </a:schemeClr>
                </a:solidFill>
                <a:cs typeface="Helvetica" panose="020B0604020202020204" pitchFamily="34" charset="0"/>
              </a:rPr>
              <a:t>services</a:t>
            </a:r>
          </a:p>
          <a:p>
            <a:pPr marL="457200" indent="-457200">
              <a:buClr>
                <a:schemeClr val="tx2">
                  <a:lumMod val="75000"/>
                </a:schemeClr>
              </a:buClr>
              <a:buFont typeface="Arial" panose="020B0604020202020204" pitchFamily="34" charset="0"/>
              <a:buChar char="•"/>
            </a:pPr>
            <a:r>
              <a:rPr lang="en-US" altLang="en-US" sz="2600" dirty="0" smtClean="0">
                <a:solidFill>
                  <a:schemeClr val="tx2">
                    <a:lumMod val="75000"/>
                  </a:schemeClr>
                </a:solidFill>
                <a:cs typeface="Helvetica" panose="020B0604020202020204" pitchFamily="34" charset="0"/>
              </a:rPr>
              <a:t>Model appropriate boundaries</a:t>
            </a:r>
          </a:p>
          <a:p>
            <a:pPr>
              <a:buClr>
                <a:schemeClr val="tx2">
                  <a:lumMod val="75000"/>
                </a:schemeClr>
              </a:buClr>
            </a:pPr>
            <a:endParaRPr lang="en-US" sz="2600" dirty="0">
              <a:solidFill>
                <a:schemeClr val="tx2">
                  <a:lumMod val="75000"/>
                </a:schemeClr>
              </a:solidFill>
              <a:cs typeface="Helvetica" panose="020B0604020202020204" pitchFamily="34" charset="0"/>
            </a:endParaRPr>
          </a:p>
        </p:txBody>
      </p:sp>
    </p:spTree>
    <p:extLst>
      <p:ext uri="{BB962C8B-B14F-4D97-AF65-F5344CB8AC3E}">
        <p14:creationId xmlns:p14="http://schemas.microsoft.com/office/powerpoint/2010/main" val="14410374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284" y="368710"/>
            <a:ext cx="8234516" cy="769441"/>
          </a:xfrm>
          <a:prstGeom prst="rect">
            <a:avLst/>
          </a:prstGeom>
          <a:noFill/>
        </p:spPr>
        <p:txBody>
          <a:bodyPr wrap="square" rtlCol="0">
            <a:spAutoFit/>
          </a:bodyPr>
          <a:lstStyle/>
          <a:p>
            <a:r>
              <a:rPr lang="en-US" sz="4400" b="1" dirty="0" smtClean="0">
                <a:solidFill>
                  <a:schemeClr val="tx2">
                    <a:lumMod val="75000"/>
                  </a:schemeClr>
                </a:solidFill>
                <a:cs typeface="Helvetica" panose="020B0604020202020204" pitchFamily="34" charset="0"/>
              </a:rPr>
              <a:t>VFC Infants and Toddlers Policies</a:t>
            </a:r>
            <a:endParaRPr lang="en-US" sz="4400" b="1" dirty="0">
              <a:solidFill>
                <a:schemeClr val="tx2">
                  <a:lumMod val="75000"/>
                </a:schemeClr>
              </a:solidFill>
              <a:cs typeface="Helvetica" panose="020B0604020202020204" pitchFamily="34" charset="0"/>
            </a:endParaRPr>
          </a:p>
        </p:txBody>
      </p:sp>
      <p:sp>
        <p:nvSpPr>
          <p:cNvPr id="6" name="TextBox 5"/>
          <p:cNvSpPr txBox="1"/>
          <p:nvPr/>
        </p:nvSpPr>
        <p:spPr>
          <a:xfrm>
            <a:off x="457200" y="1766768"/>
            <a:ext cx="8229600" cy="3970318"/>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altLang="en-US" sz="2800" dirty="0" smtClean="0">
                <a:solidFill>
                  <a:schemeClr val="tx2">
                    <a:lumMod val="75000"/>
                  </a:schemeClr>
                </a:solidFill>
                <a:cs typeface="Helvetica" panose="020B0604020202020204" pitchFamily="34" charset="0"/>
              </a:rPr>
              <a:t>CASAs visit case children ages 0 to 5 at their placement, daycare, appointments, etc. </a:t>
            </a:r>
          </a:p>
          <a:p>
            <a:pPr marL="457200" indent="-457200">
              <a:buClr>
                <a:schemeClr val="tx2">
                  <a:lumMod val="75000"/>
                </a:schemeClr>
              </a:buClr>
              <a:buFont typeface="Arial" panose="020B0604020202020204" pitchFamily="34" charset="0"/>
              <a:buChar char="•"/>
            </a:pPr>
            <a:r>
              <a:rPr lang="en-US" altLang="en-US" sz="2800" dirty="0" smtClean="0">
                <a:solidFill>
                  <a:schemeClr val="tx2">
                    <a:lumMod val="75000"/>
                  </a:schemeClr>
                </a:solidFill>
                <a:cs typeface="Helvetica" panose="020B0604020202020204" pitchFamily="34" charset="0"/>
              </a:rPr>
              <a:t>CASAs may </a:t>
            </a:r>
            <a:r>
              <a:rPr lang="en-US" altLang="en-US" sz="2800" b="1" dirty="0" smtClean="0">
                <a:solidFill>
                  <a:schemeClr val="tx2">
                    <a:lumMod val="75000"/>
                  </a:schemeClr>
                </a:solidFill>
                <a:cs typeface="Helvetica" panose="020B0604020202020204" pitchFamily="34" charset="0"/>
              </a:rPr>
              <a:t>not</a:t>
            </a:r>
            <a:r>
              <a:rPr lang="en-US" altLang="en-US" sz="2800" dirty="0" smtClean="0">
                <a:solidFill>
                  <a:schemeClr val="tx2">
                    <a:lumMod val="75000"/>
                  </a:schemeClr>
                </a:solidFill>
                <a:cs typeface="Helvetica" panose="020B0604020202020204" pitchFamily="34" charset="0"/>
              </a:rPr>
              <a:t> transport children ages 0 </a:t>
            </a:r>
            <a:r>
              <a:rPr lang="en-US" altLang="en-US" sz="2800" smtClean="0">
                <a:solidFill>
                  <a:schemeClr val="tx2">
                    <a:lumMod val="75000"/>
                  </a:schemeClr>
                </a:solidFill>
                <a:cs typeface="Helvetica" panose="020B0604020202020204" pitchFamily="34" charset="0"/>
              </a:rPr>
              <a:t>to 5 </a:t>
            </a:r>
            <a:r>
              <a:rPr lang="en-US" altLang="en-US" sz="2800" dirty="0" smtClean="0">
                <a:solidFill>
                  <a:schemeClr val="tx2">
                    <a:lumMod val="75000"/>
                  </a:schemeClr>
                </a:solidFill>
                <a:cs typeface="Helvetica" panose="020B0604020202020204" pitchFamily="34" charset="0"/>
              </a:rPr>
              <a:t>unless under special circumstances </a:t>
            </a:r>
            <a:r>
              <a:rPr lang="en-US" altLang="en-US" sz="2800" b="1" dirty="0" smtClean="0">
                <a:solidFill>
                  <a:schemeClr val="tx2">
                    <a:lumMod val="75000"/>
                  </a:schemeClr>
                </a:solidFill>
                <a:cs typeface="Helvetica" panose="020B0604020202020204" pitchFamily="34" charset="0"/>
              </a:rPr>
              <a:t>with prior approval </a:t>
            </a:r>
            <a:r>
              <a:rPr lang="en-US" altLang="en-US" sz="2800" dirty="0" smtClean="0">
                <a:solidFill>
                  <a:schemeClr val="tx2">
                    <a:lumMod val="75000"/>
                  </a:schemeClr>
                </a:solidFill>
                <a:cs typeface="Helvetica" panose="020B0604020202020204" pitchFamily="34" charset="0"/>
              </a:rPr>
              <a:t>from their Advocacy Supervisor</a:t>
            </a:r>
          </a:p>
          <a:p>
            <a:pPr marL="457200" indent="-457200">
              <a:buClr>
                <a:schemeClr val="tx2">
                  <a:lumMod val="75000"/>
                </a:schemeClr>
              </a:buClr>
              <a:buFont typeface="Arial" panose="020B0604020202020204" pitchFamily="34" charset="0"/>
              <a:buChar char="•"/>
            </a:pPr>
            <a:r>
              <a:rPr lang="en-US" altLang="en-US" sz="2800" dirty="0" smtClean="0">
                <a:solidFill>
                  <a:schemeClr val="tx2">
                    <a:lumMod val="75000"/>
                  </a:schemeClr>
                </a:solidFill>
                <a:cs typeface="Helvetica" panose="020B0604020202020204" pitchFamily="34" charset="0"/>
              </a:rPr>
              <a:t>CASAs will use car seats and booster seats in accordance with state law</a:t>
            </a:r>
          </a:p>
          <a:p>
            <a:pPr marL="914400" lvl="1" indent="-457200">
              <a:buClr>
                <a:schemeClr val="tx2">
                  <a:lumMod val="75000"/>
                </a:schemeClr>
              </a:buClr>
              <a:buFont typeface="Arial" panose="020B0604020202020204" pitchFamily="34" charset="0"/>
              <a:buChar char="•"/>
            </a:pPr>
            <a:r>
              <a:rPr lang="en-US" altLang="en-US" sz="2800" dirty="0" smtClean="0">
                <a:solidFill>
                  <a:schemeClr val="tx2">
                    <a:lumMod val="75000"/>
                  </a:schemeClr>
                </a:solidFill>
                <a:cs typeface="Helvetica" panose="020B0604020202020204" pitchFamily="34" charset="0"/>
              </a:rPr>
              <a:t>VFC can help provide car/booster seats, if needed</a:t>
            </a:r>
          </a:p>
        </p:txBody>
      </p:sp>
    </p:spTree>
    <p:extLst>
      <p:ext uri="{BB962C8B-B14F-4D97-AF65-F5344CB8AC3E}">
        <p14:creationId xmlns:p14="http://schemas.microsoft.com/office/powerpoint/2010/main" val="12849942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284" y="368710"/>
            <a:ext cx="8234516" cy="707886"/>
          </a:xfrm>
          <a:prstGeom prst="rect">
            <a:avLst/>
          </a:prstGeom>
          <a:noFill/>
        </p:spPr>
        <p:txBody>
          <a:bodyPr wrap="square" rtlCol="0">
            <a:spAutoFit/>
          </a:bodyPr>
          <a:lstStyle/>
          <a:p>
            <a:r>
              <a:rPr lang="en-US" sz="4000" b="1" dirty="0" smtClean="0">
                <a:solidFill>
                  <a:schemeClr val="tx2">
                    <a:lumMod val="75000"/>
                  </a:schemeClr>
                </a:solidFill>
                <a:cs typeface="Helvetica" panose="020B0604020202020204" pitchFamily="34" charset="0"/>
              </a:rPr>
              <a:t>Activities for In-Home visits</a:t>
            </a:r>
            <a:endParaRPr lang="en-US" sz="4000" b="1" dirty="0">
              <a:solidFill>
                <a:schemeClr val="tx2">
                  <a:lumMod val="75000"/>
                </a:schemeClr>
              </a:solidFill>
              <a:cs typeface="Helvetica" panose="020B0604020202020204" pitchFamily="34" charset="0"/>
            </a:endParaRPr>
          </a:p>
        </p:txBody>
      </p:sp>
      <p:sp>
        <p:nvSpPr>
          <p:cNvPr id="6" name="TextBox 5"/>
          <p:cNvSpPr txBox="1"/>
          <p:nvPr/>
        </p:nvSpPr>
        <p:spPr>
          <a:xfrm>
            <a:off x="445357" y="1676400"/>
            <a:ext cx="8229600" cy="3970318"/>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altLang="en-US" sz="2800" dirty="0" smtClean="0">
                <a:solidFill>
                  <a:schemeClr val="tx2">
                    <a:lumMod val="75000"/>
                  </a:schemeClr>
                </a:solidFill>
                <a:cs typeface="Helvetica" panose="020B0604020202020204" pitchFamily="34" charset="0"/>
              </a:rPr>
              <a:t>Bring fun bag filled with activities/crafts</a:t>
            </a:r>
          </a:p>
          <a:p>
            <a:pPr marL="914400" lvl="1" indent="-457200">
              <a:buClr>
                <a:schemeClr val="tx2">
                  <a:lumMod val="75000"/>
                </a:schemeClr>
              </a:buClr>
              <a:buFont typeface="Arial" panose="020B0604020202020204" pitchFamily="34" charset="0"/>
              <a:buChar char="•"/>
            </a:pPr>
            <a:r>
              <a:rPr lang="en-US" altLang="en-US" sz="2800" dirty="0" smtClean="0">
                <a:solidFill>
                  <a:schemeClr val="tx2">
                    <a:lumMod val="75000"/>
                  </a:schemeClr>
                </a:solidFill>
                <a:cs typeface="Helvetica" panose="020B0604020202020204" pitchFamily="34" charset="0"/>
              </a:rPr>
              <a:t>Favorite </a:t>
            </a:r>
            <a:r>
              <a:rPr lang="en-US" altLang="en-US" sz="2800" dirty="0">
                <a:solidFill>
                  <a:schemeClr val="tx2">
                    <a:lumMod val="75000"/>
                  </a:schemeClr>
                </a:solidFill>
                <a:cs typeface="Helvetica" panose="020B0604020202020204" pitchFamily="34" charset="0"/>
              </a:rPr>
              <a:t>books </a:t>
            </a:r>
            <a:endParaRPr lang="en-US" altLang="en-US" sz="2800" dirty="0" smtClean="0">
              <a:solidFill>
                <a:schemeClr val="tx2">
                  <a:lumMod val="75000"/>
                </a:schemeClr>
              </a:solidFill>
              <a:cs typeface="Helvetica" panose="020B0604020202020204" pitchFamily="34" charset="0"/>
            </a:endParaRPr>
          </a:p>
          <a:p>
            <a:pPr marL="914400" lvl="1" indent="-457200">
              <a:buClr>
                <a:schemeClr val="tx2">
                  <a:lumMod val="75000"/>
                </a:schemeClr>
              </a:buClr>
              <a:buFont typeface="Arial" panose="020B0604020202020204" pitchFamily="34" charset="0"/>
              <a:buChar char="•"/>
            </a:pPr>
            <a:r>
              <a:rPr lang="en-US" altLang="en-US" sz="2800" dirty="0" smtClean="0">
                <a:solidFill>
                  <a:schemeClr val="tx2">
                    <a:lumMod val="75000"/>
                  </a:schemeClr>
                </a:solidFill>
                <a:cs typeface="Helvetica" panose="020B0604020202020204" pitchFamily="34" charset="0"/>
              </a:rPr>
              <a:t>Easy puzzles</a:t>
            </a:r>
            <a:endParaRPr lang="en-US" altLang="en-US" sz="2800" dirty="0">
              <a:solidFill>
                <a:schemeClr val="tx2">
                  <a:lumMod val="75000"/>
                </a:schemeClr>
              </a:solidFill>
              <a:cs typeface="Helvetica" panose="020B0604020202020204" pitchFamily="34" charset="0"/>
            </a:endParaRPr>
          </a:p>
          <a:p>
            <a:pPr marL="914400" lvl="1" indent="-457200">
              <a:buClr>
                <a:schemeClr val="tx2">
                  <a:lumMod val="75000"/>
                </a:schemeClr>
              </a:buClr>
              <a:buFont typeface="Arial" panose="020B0604020202020204" pitchFamily="34" charset="0"/>
              <a:buChar char="•"/>
            </a:pPr>
            <a:r>
              <a:rPr lang="en-US" altLang="en-US" sz="2800" dirty="0" smtClean="0">
                <a:solidFill>
                  <a:schemeClr val="tx2">
                    <a:lumMod val="75000"/>
                  </a:schemeClr>
                </a:solidFill>
                <a:cs typeface="Helvetica" panose="020B0604020202020204" pitchFamily="34" charset="0"/>
              </a:rPr>
              <a:t>Stickers or Magazines to make a mood board</a:t>
            </a:r>
          </a:p>
          <a:p>
            <a:pPr marL="457200" indent="-457200">
              <a:buClr>
                <a:schemeClr val="tx2">
                  <a:lumMod val="75000"/>
                </a:schemeClr>
              </a:buClr>
              <a:buFont typeface="Arial" panose="020B0604020202020204" pitchFamily="34" charset="0"/>
              <a:buChar char="•"/>
            </a:pPr>
            <a:r>
              <a:rPr lang="en-US" altLang="en-US" sz="2800" dirty="0" smtClean="0">
                <a:solidFill>
                  <a:schemeClr val="tx2">
                    <a:lumMod val="75000"/>
                  </a:schemeClr>
                </a:solidFill>
                <a:cs typeface="Helvetica" panose="020B0604020202020204" pitchFamily="34" charset="0"/>
              </a:rPr>
              <a:t>Cook or bake- waffles, cupcakes, or burritos</a:t>
            </a:r>
          </a:p>
          <a:p>
            <a:pPr marL="457200" indent="-457200">
              <a:buClr>
                <a:schemeClr val="tx2">
                  <a:lumMod val="75000"/>
                </a:schemeClr>
              </a:buClr>
              <a:buFont typeface="Arial" panose="020B0604020202020204" pitchFamily="34" charset="0"/>
              <a:buChar char="•"/>
            </a:pPr>
            <a:r>
              <a:rPr lang="en-US" altLang="en-US" sz="2800" dirty="0" smtClean="0">
                <a:solidFill>
                  <a:schemeClr val="tx2">
                    <a:lumMod val="75000"/>
                  </a:schemeClr>
                </a:solidFill>
                <a:cs typeface="Helvetica" panose="020B0604020202020204" pitchFamily="34" charset="0"/>
              </a:rPr>
              <a:t>Board games, backyard sports</a:t>
            </a:r>
          </a:p>
          <a:p>
            <a:pPr marL="457200" indent="-457200">
              <a:buClr>
                <a:schemeClr val="tx2">
                  <a:lumMod val="75000"/>
                </a:schemeClr>
              </a:buClr>
              <a:buFont typeface="Arial" panose="020B0604020202020204" pitchFamily="34" charset="0"/>
              <a:buChar char="•"/>
            </a:pPr>
            <a:r>
              <a:rPr lang="en-US" altLang="en-US" sz="2800" dirty="0">
                <a:solidFill>
                  <a:schemeClr val="tx2">
                    <a:lumMod val="75000"/>
                  </a:schemeClr>
                </a:solidFill>
                <a:cs typeface="Helvetica" panose="020B0604020202020204" pitchFamily="34" charset="0"/>
              </a:rPr>
              <a:t>A</a:t>
            </a:r>
            <a:r>
              <a:rPr lang="en-US" altLang="en-US" sz="2800" dirty="0" smtClean="0">
                <a:solidFill>
                  <a:schemeClr val="tx2">
                    <a:lumMod val="75000"/>
                  </a:schemeClr>
                </a:solidFill>
                <a:cs typeface="Helvetica" panose="020B0604020202020204" pitchFamily="34" charset="0"/>
              </a:rPr>
              <a:t>rts, crafts, or building kits</a:t>
            </a:r>
          </a:p>
          <a:p>
            <a:pPr marL="457200" indent="-457200">
              <a:buClr>
                <a:schemeClr val="tx2">
                  <a:lumMod val="75000"/>
                </a:schemeClr>
              </a:buClr>
              <a:buFont typeface="Arial" panose="020B0604020202020204" pitchFamily="34" charset="0"/>
              <a:buChar char="•"/>
            </a:pPr>
            <a:endParaRPr lang="en-US" altLang="en-US" sz="2800" dirty="0" smtClean="0">
              <a:solidFill>
                <a:schemeClr val="tx2">
                  <a:lumMod val="75000"/>
                </a:schemeClr>
              </a:solidFill>
              <a:cs typeface="Helvetica" panose="020B0604020202020204" pitchFamily="34" charset="0"/>
            </a:endParaRPr>
          </a:p>
          <a:p>
            <a:pPr lvl="1">
              <a:buClr>
                <a:schemeClr val="tx2">
                  <a:lumMod val="75000"/>
                </a:schemeClr>
              </a:buClr>
            </a:pPr>
            <a:endParaRPr lang="en-US" altLang="en-US" sz="2800" dirty="0" smtClean="0">
              <a:solidFill>
                <a:schemeClr val="tx2">
                  <a:lumMod val="75000"/>
                </a:schemeClr>
              </a:solidFill>
              <a:cs typeface="Helvetica" panose="020B0604020202020204" pitchFamily="34" charset="0"/>
            </a:endParaRPr>
          </a:p>
        </p:txBody>
      </p:sp>
    </p:spTree>
    <p:extLst>
      <p:ext uri="{BB962C8B-B14F-4D97-AF65-F5344CB8AC3E}">
        <p14:creationId xmlns:p14="http://schemas.microsoft.com/office/powerpoint/2010/main" val="16461775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284" y="368710"/>
            <a:ext cx="8234516" cy="769441"/>
          </a:xfrm>
          <a:prstGeom prst="rect">
            <a:avLst/>
          </a:prstGeom>
          <a:noFill/>
        </p:spPr>
        <p:txBody>
          <a:bodyPr wrap="square" rtlCol="0">
            <a:spAutoFit/>
          </a:bodyPr>
          <a:lstStyle/>
          <a:p>
            <a:r>
              <a:rPr lang="en-US" sz="4400" b="1" dirty="0" smtClean="0">
                <a:solidFill>
                  <a:schemeClr val="tx2">
                    <a:lumMod val="75000"/>
                  </a:schemeClr>
                </a:solidFill>
              </a:rPr>
              <a:t>Adoptions Overview</a:t>
            </a:r>
            <a:endParaRPr lang="en-US" sz="4400" b="1" dirty="0">
              <a:solidFill>
                <a:schemeClr val="tx2">
                  <a:lumMod val="75000"/>
                </a:schemeClr>
              </a:solidFill>
            </a:endParaRPr>
          </a:p>
        </p:txBody>
      </p:sp>
      <p:sp>
        <p:nvSpPr>
          <p:cNvPr id="6" name="TextBox 5"/>
          <p:cNvSpPr txBox="1"/>
          <p:nvPr/>
        </p:nvSpPr>
        <p:spPr>
          <a:xfrm>
            <a:off x="457200" y="1447800"/>
            <a:ext cx="8229600" cy="4524315"/>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altLang="en-US" sz="2400" dirty="0">
                <a:solidFill>
                  <a:schemeClr val="tx2">
                    <a:lumMod val="75000"/>
                  </a:schemeClr>
                </a:solidFill>
              </a:rPr>
              <a:t>All homes are now called Resource Families –no distinction between “foster homes” and “relative caregivers”</a:t>
            </a:r>
          </a:p>
          <a:p>
            <a:pPr>
              <a:buClr>
                <a:schemeClr val="tx2">
                  <a:lumMod val="75000"/>
                </a:schemeClr>
              </a:buClr>
            </a:pPr>
            <a:endParaRPr lang="en-US" altLang="en-US" sz="2400" dirty="0">
              <a:solidFill>
                <a:schemeClr val="tx2">
                  <a:lumMod val="75000"/>
                </a:schemeClr>
              </a:solidFill>
            </a:endParaRPr>
          </a:p>
          <a:p>
            <a:pPr marL="457200" indent="-457200">
              <a:buClr>
                <a:schemeClr val="tx2">
                  <a:lumMod val="75000"/>
                </a:schemeClr>
              </a:buClr>
              <a:buFont typeface="Arial" panose="020B0604020202020204" pitchFamily="34" charset="0"/>
              <a:buChar char="•"/>
            </a:pPr>
            <a:r>
              <a:rPr lang="en-US" altLang="en-US" sz="2400" dirty="0">
                <a:solidFill>
                  <a:schemeClr val="tx2">
                    <a:lumMod val="75000"/>
                  </a:schemeClr>
                </a:solidFill>
              </a:rPr>
              <a:t>Homes must have a Resource Family Assessment (RFA), formerly home study, before reimbursement can begin –this often takes 60-90 days. Families are therefore motivated to move the process along in order to get </a:t>
            </a:r>
            <a:r>
              <a:rPr lang="en-US" altLang="en-US" sz="2400" dirty="0" smtClean="0">
                <a:solidFill>
                  <a:schemeClr val="tx2">
                    <a:lumMod val="75000"/>
                  </a:schemeClr>
                </a:solidFill>
              </a:rPr>
              <a:t>reimbursement.</a:t>
            </a:r>
          </a:p>
          <a:p>
            <a:pPr>
              <a:buClr>
                <a:schemeClr val="tx2">
                  <a:lumMod val="75000"/>
                </a:schemeClr>
              </a:buClr>
            </a:pPr>
            <a:endParaRPr lang="en-US" altLang="en-US" sz="2400" dirty="0">
              <a:solidFill>
                <a:schemeClr val="tx2">
                  <a:lumMod val="75000"/>
                </a:schemeClr>
              </a:solidFill>
            </a:endParaRPr>
          </a:p>
          <a:p>
            <a:pPr marL="457200" indent="-457200">
              <a:buClr>
                <a:schemeClr val="tx2">
                  <a:lumMod val="75000"/>
                </a:schemeClr>
              </a:buClr>
              <a:buFont typeface="Arial" panose="020B0604020202020204" pitchFamily="34" charset="0"/>
              <a:buChar char="•"/>
            </a:pPr>
            <a:r>
              <a:rPr lang="en-US" altLang="en-US" sz="2400" dirty="0">
                <a:solidFill>
                  <a:schemeClr val="tx2">
                    <a:lumMod val="75000"/>
                  </a:schemeClr>
                </a:solidFill>
              </a:rPr>
              <a:t>Starting in 2017, all Resource Families are going through same process, regardless of whether they want to foster or adopt. When a case goes to adoption the RFA is already done and the adoption can move much faster</a:t>
            </a:r>
            <a:endParaRPr lang="en-US" altLang="en-US" sz="2400" dirty="0" smtClean="0">
              <a:solidFill>
                <a:schemeClr val="tx2">
                  <a:lumMod val="75000"/>
                </a:schemeClr>
              </a:solidFill>
            </a:endParaRPr>
          </a:p>
        </p:txBody>
      </p:sp>
    </p:spTree>
    <p:extLst>
      <p:ext uri="{BB962C8B-B14F-4D97-AF65-F5344CB8AC3E}">
        <p14:creationId xmlns:p14="http://schemas.microsoft.com/office/powerpoint/2010/main" val="372102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Adoptions Process</a:t>
            </a:r>
            <a:endParaRPr lang="en-US" dirty="0"/>
          </a:p>
        </p:txBody>
      </p:sp>
      <p:sp>
        <p:nvSpPr>
          <p:cNvPr id="3" name="Content Placeholder 2"/>
          <p:cNvSpPr>
            <a:spLocks noGrp="1"/>
          </p:cNvSpPr>
          <p:nvPr>
            <p:ph idx="1"/>
          </p:nvPr>
        </p:nvSpPr>
        <p:spPr>
          <a:xfrm>
            <a:off x="304800" y="1417638"/>
            <a:ext cx="8229600" cy="4525963"/>
          </a:xfrm>
        </p:spPr>
        <p:txBody>
          <a:bodyPr>
            <a:normAutofit fontScale="92500" lnSpcReduction="10000"/>
          </a:bodyPr>
          <a:lstStyle/>
          <a:p>
            <a:endParaRPr lang="en-US" sz="1600" dirty="0">
              <a:solidFill>
                <a:srgbClr val="000000"/>
              </a:solidFill>
              <a:latin typeface="Calibri" panose="020F0502020204030204" pitchFamily="34" charset="0"/>
            </a:endParaRPr>
          </a:p>
          <a:p>
            <a:r>
              <a:rPr lang="en-US" sz="2600" dirty="0">
                <a:solidFill>
                  <a:srgbClr val="000000"/>
                </a:solidFill>
                <a:latin typeface="Calibri" panose="020F0502020204030204" pitchFamily="34" charset="0"/>
              </a:rPr>
              <a:t>The </a:t>
            </a:r>
            <a:r>
              <a:rPr lang="en-US" sz="2600" dirty="0" smtClean="0">
                <a:solidFill>
                  <a:srgbClr val="000000"/>
                </a:solidFill>
                <a:latin typeface="Calibri" panose="020F0502020204030204" pitchFamily="34" charset="0"/>
              </a:rPr>
              <a:t>Telling</a:t>
            </a:r>
          </a:p>
          <a:p>
            <a:pPr lvl="1"/>
            <a:r>
              <a:rPr lang="en-US" sz="2600" dirty="0" smtClean="0">
                <a:solidFill>
                  <a:srgbClr val="000000"/>
                </a:solidFill>
                <a:latin typeface="Calibri" panose="020F0502020204030204" pitchFamily="34" charset="0"/>
              </a:rPr>
              <a:t>All </a:t>
            </a:r>
            <a:r>
              <a:rPr lang="en-US" sz="2600" dirty="0">
                <a:solidFill>
                  <a:srgbClr val="000000"/>
                </a:solidFill>
                <a:latin typeface="Calibri" panose="020F0502020204030204" pitchFamily="34" charset="0"/>
              </a:rPr>
              <a:t>known medical and social history of the child</a:t>
            </a:r>
          </a:p>
          <a:p>
            <a:pPr lvl="1"/>
            <a:r>
              <a:rPr lang="en-US" sz="2600" dirty="0">
                <a:solidFill>
                  <a:srgbClr val="000000"/>
                </a:solidFill>
                <a:latin typeface="Calibri" panose="020F0502020204030204" pitchFamily="34" charset="0"/>
              </a:rPr>
              <a:t>Read to adoptive family</a:t>
            </a:r>
          </a:p>
          <a:p>
            <a:pPr lvl="1"/>
            <a:r>
              <a:rPr lang="en-US" sz="2600" dirty="0">
                <a:solidFill>
                  <a:srgbClr val="000000"/>
                </a:solidFill>
                <a:latin typeface="Calibri" panose="020F0502020204030204" pitchFamily="34" charset="0"/>
              </a:rPr>
              <a:t>CASAs may not </a:t>
            </a:r>
            <a:r>
              <a:rPr lang="en-US" sz="2600" dirty="0" smtClean="0">
                <a:solidFill>
                  <a:srgbClr val="000000"/>
                </a:solidFill>
                <a:latin typeface="Calibri" panose="020F0502020204030204" pitchFamily="34" charset="0"/>
              </a:rPr>
              <a:t>attend</a:t>
            </a:r>
            <a:endParaRPr lang="en-US" sz="2600" dirty="0">
              <a:solidFill>
                <a:srgbClr val="000000"/>
              </a:solidFill>
              <a:latin typeface="Calibri" panose="020F0502020204030204" pitchFamily="34" charset="0"/>
            </a:endParaRPr>
          </a:p>
          <a:p>
            <a:r>
              <a:rPr lang="en-US" sz="2600" dirty="0" smtClean="0">
                <a:solidFill>
                  <a:srgbClr val="000000"/>
                </a:solidFill>
                <a:latin typeface="Calibri" panose="020F0502020204030204" pitchFamily="34" charset="0"/>
              </a:rPr>
              <a:t>If </a:t>
            </a:r>
            <a:r>
              <a:rPr lang="en-US" sz="2600" dirty="0">
                <a:solidFill>
                  <a:srgbClr val="000000"/>
                </a:solidFill>
                <a:latin typeface="Calibri" panose="020F0502020204030204" pitchFamily="34" charset="0"/>
              </a:rPr>
              <a:t>there are any concerns (even speech therapy), there must be a “current” evaluation (meaning within a year) for adoption to be finalized</a:t>
            </a:r>
          </a:p>
          <a:p>
            <a:r>
              <a:rPr lang="en-US" sz="2600" dirty="0" smtClean="0">
                <a:solidFill>
                  <a:srgbClr val="000000"/>
                </a:solidFill>
                <a:latin typeface="Calibri" panose="020F0502020204030204" pitchFamily="34" charset="0"/>
              </a:rPr>
              <a:t>Almost </a:t>
            </a:r>
            <a:r>
              <a:rPr lang="en-US" sz="2600" dirty="0">
                <a:solidFill>
                  <a:srgbClr val="000000"/>
                </a:solidFill>
                <a:latin typeface="Calibri" panose="020F0502020204030204" pitchFamily="34" charset="0"/>
              </a:rPr>
              <a:t>all cases are appealed –they have up to 60 days to do so. The appeal can take up to 12 months and nothing can happen while there is an active appeal</a:t>
            </a:r>
          </a:p>
          <a:p>
            <a:r>
              <a:rPr lang="en-US" sz="2600" dirty="0" smtClean="0">
                <a:solidFill>
                  <a:srgbClr val="000000"/>
                </a:solidFill>
                <a:latin typeface="Calibri" panose="020F0502020204030204" pitchFamily="34" charset="0"/>
              </a:rPr>
              <a:t>Adoption </a:t>
            </a:r>
            <a:r>
              <a:rPr lang="en-US" sz="2600" dirty="0">
                <a:solidFill>
                  <a:srgbClr val="000000"/>
                </a:solidFill>
                <a:latin typeface="Calibri" panose="020F0502020204030204" pitchFamily="34" charset="0"/>
              </a:rPr>
              <a:t>Finalization Hearing</a:t>
            </a:r>
          </a:p>
          <a:p>
            <a:endParaRPr lang="en-US" dirty="0"/>
          </a:p>
        </p:txBody>
      </p:sp>
    </p:spTree>
    <p:extLst>
      <p:ext uri="{BB962C8B-B14F-4D97-AF65-F5344CB8AC3E}">
        <p14:creationId xmlns:p14="http://schemas.microsoft.com/office/powerpoint/2010/main" val="38581892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381000"/>
            <a:ext cx="8234516" cy="769441"/>
          </a:xfrm>
          <a:prstGeom prst="rect">
            <a:avLst/>
          </a:prstGeom>
          <a:noFill/>
        </p:spPr>
        <p:txBody>
          <a:bodyPr wrap="square" rtlCol="0">
            <a:spAutoFit/>
          </a:bodyPr>
          <a:lstStyle/>
          <a:p>
            <a:r>
              <a:rPr lang="en-US" sz="4400" b="1" dirty="0" smtClean="0">
                <a:solidFill>
                  <a:schemeClr val="tx2">
                    <a:lumMod val="75000"/>
                  </a:schemeClr>
                </a:solidFill>
              </a:rPr>
              <a:t>CASA Role to </a:t>
            </a:r>
            <a:r>
              <a:rPr lang="en-US" sz="4400" b="1" dirty="0">
                <a:solidFill>
                  <a:schemeClr val="tx2">
                    <a:lumMod val="75000"/>
                  </a:schemeClr>
                </a:solidFill>
              </a:rPr>
              <a:t>S</a:t>
            </a:r>
            <a:r>
              <a:rPr lang="en-US" sz="4400" b="1" dirty="0" smtClean="0">
                <a:solidFill>
                  <a:schemeClr val="tx2">
                    <a:lumMod val="75000"/>
                  </a:schemeClr>
                </a:solidFill>
              </a:rPr>
              <a:t>eek Permanency</a:t>
            </a:r>
            <a:endParaRPr lang="en-US" sz="4400" b="1" dirty="0">
              <a:solidFill>
                <a:schemeClr val="tx2">
                  <a:lumMod val="75000"/>
                </a:schemeClr>
              </a:solidFill>
            </a:endParaRPr>
          </a:p>
        </p:txBody>
      </p:sp>
      <p:sp>
        <p:nvSpPr>
          <p:cNvPr id="6" name="TextBox 5"/>
          <p:cNvSpPr txBox="1"/>
          <p:nvPr/>
        </p:nvSpPr>
        <p:spPr>
          <a:xfrm>
            <a:off x="457200" y="1712654"/>
            <a:ext cx="8229600" cy="3816429"/>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altLang="en-US" sz="2600" dirty="0" smtClean="0">
                <a:solidFill>
                  <a:schemeClr val="tx2">
                    <a:lumMod val="75000"/>
                  </a:schemeClr>
                </a:solidFill>
              </a:rPr>
              <a:t>Check in with family</a:t>
            </a:r>
          </a:p>
          <a:p>
            <a:pPr marL="914400" lvl="1" indent="-457200">
              <a:buClr>
                <a:schemeClr val="tx2">
                  <a:lumMod val="75000"/>
                </a:schemeClr>
              </a:buClr>
              <a:buFont typeface="Arial" panose="020B0604020202020204" pitchFamily="34" charset="0"/>
              <a:buChar char="•"/>
            </a:pPr>
            <a:r>
              <a:rPr lang="en-US" altLang="en-US" sz="2400" dirty="0" smtClean="0">
                <a:solidFill>
                  <a:schemeClr val="tx2">
                    <a:lumMod val="75000"/>
                  </a:schemeClr>
                </a:solidFill>
              </a:rPr>
              <a:t>Manage stress – CASA can explain timeline and follow-up on service referrals</a:t>
            </a:r>
          </a:p>
          <a:p>
            <a:pPr marL="914400" lvl="1" indent="-457200">
              <a:buClr>
                <a:schemeClr val="tx2">
                  <a:lumMod val="75000"/>
                </a:schemeClr>
              </a:buClr>
              <a:buFont typeface="Arial" panose="020B0604020202020204" pitchFamily="34" charset="0"/>
              <a:buChar char="•"/>
            </a:pPr>
            <a:r>
              <a:rPr lang="en-US" altLang="en-US" sz="2400" dirty="0" smtClean="0">
                <a:solidFill>
                  <a:schemeClr val="tx2">
                    <a:lumMod val="75000"/>
                  </a:schemeClr>
                </a:solidFill>
              </a:rPr>
              <a:t>Advocate for them to have necessary documents/paperwork – e.g., passport, birth certificate</a:t>
            </a:r>
          </a:p>
          <a:p>
            <a:pPr marL="457200" indent="-457200">
              <a:buClr>
                <a:schemeClr val="tx2">
                  <a:lumMod val="75000"/>
                </a:schemeClr>
              </a:buClr>
              <a:buFont typeface="Arial" panose="020B0604020202020204" pitchFamily="34" charset="0"/>
              <a:buChar char="•"/>
            </a:pPr>
            <a:r>
              <a:rPr lang="en-US" altLang="en-US" sz="2400" dirty="0" smtClean="0">
                <a:solidFill>
                  <a:schemeClr val="tx2">
                    <a:lumMod val="75000"/>
                  </a:schemeClr>
                </a:solidFill>
              </a:rPr>
              <a:t>Monitor progress of required steps</a:t>
            </a:r>
          </a:p>
          <a:p>
            <a:pPr marL="914400" lvl="1" indent="-457200">
              <a:buClr>
                <a:schemeClr val="tx2">
                  <a:lumMod val="75000"/>
                </a:schemeClr>
              </a:buClr>
              <a:buFont typeface="Arial" panose="020B0604020202020204" pitchFamily="34" charset="0"/>
              <a:buChar char="•"/>
            </a:pPr>
            <a:r>
              <a:rPr lang="en-US" altLang="en-US" sz="2400" dirty="0" smtClean="0">
                <a:solidFill>
                  <a:schemeClr val="tx2">
                    <a:lumMod val="75000"/>
                  </a:schemeClr>
                </a:solidFill>
              </a:rPr>
              <a:t>Facilitate communication between DPSS and contracted parties</a:t>
            </a:r>
          </a:p>
          <a:p>
            <a:pPr marL="914400" lvl="1" indent="-457200">
              <a:buClr>
                <a:schemeClr val="tx2">
                  <a:lumMod val="75000"/>
                </a:schemeClr>
              </a:buClr>
              <a:buFont typeface="Arial" panose="020B0604020202020204" pitchFamily="34" charset="0"/>
              <a:buChar char="•"/>
            </a:pPr>
            <a:r>
              <a:rPr lang="en-US" altLang="en-US" sz="2400" dirty="0" smtClean="0">
                <a:solidFill>
                  <a:schemeClr val="tx2">
                    <a:lumMod val="75000"/>
                  </a:schemeClr>
                </a:solidFill>
              </a:rPr>
              <a:t>Follow up on estimated dates of completion </a:t>
            </a:r>
          </a:p>
          <a:p>
            <a:pPr marL="457200" indent="-457200">
              <a:buClr>
                <a:schemeClr val="tx2">
                  <a:lumMod val="75000"/>
                </a:schemeClr>
              </a:buClr>
              <a:buFont typeface="Arial" panose="020B0604020202020204" pitchFamily="34" charset="0"/>
              <a:buChar char="•"/>
            </a:pPr>
            <a:r>
              <a:rPr lang="en-US" altLang="en-US" sz="2400" dirty="0" smtClean="0">
                <a:solidFill>
                  <a:schemeClr val="tx2">
                    <a:lumMod val="75000"/>
                  </a:schemeClr>
                </a:solidFill>
              </a:rPr>
              <a:t>End goal: are we ready?</a:t>
            </a:r>
          </a:p>
        </p:txBody>
      </p:sp>
    </p:spTree>
    <p:extLst>
      <p:ext uri="{BB962C8B-B14F-4D97-AF65-F5344CB8AC3E}">
        <p14:creationId xmlns:p14="http://schemas.microsoft.com/office/powerpoint/2010/main" val="4132239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What if we’re not early?</a:t>
            </a:r>
            <a:endParaRPr lang="en-US" dirty="0">
              <a:solidFill>
                <a:schemeClr val="tx2">
                  <a:lumMod val="75000"/>
                </a:schemeClr>
              </a:solidFill>
            </a:endParaRPr>
          </a:p>
        </p:txBody>
      </p:sp>
      <p:sp>
        <p:nvSpPr>
          <p:cNvPr id="3" name="Content Placeholder 2"/>
          <p:cNvSpPr>
            <a:spLocks noGrp="1"/>
          </p:cNvSpPr>
          <p:nvPr>
            <p:ph idx="1"/>
          </p:nvPr>
        </p:nvSpPr>
        <p:spPr>
          <a:xfrm>
            <a:off x="450273" y="2286000"/>
            <a:ext cx="8229600" cy="3352800"/>
          </a:xfrm>
        </p:spPr>
        <p:txBody>
          <a:bodyPr>
            <a:normAutofit/>
          </a:bodyPr>
          <a:lstStyle/>
          <a:p>
            <a:r>
              <a:rPr lang="en-US" sz="2400" dirty="0" smtClean="0">
                <a:solidFill>
                  <a:schemeClr val="tx2">
                    <a:lumMod val="75000"/>
                  </a:schemeClr>
                </a:solidFill>
              </a:rPr>
              <a:t>Young adults, age 18+ can </a:t>
            </a:r>
            <a:r>
              <a:rPr lang="en-US" sz="2400" dirty="0">
                <a:solidFill>
                  <a:schemeClr val="tx2">
                    <a:lumMod val="75000"/>
                  </a:schemeClr>
                </a:solidFill>
              </a:rPr>
              <a:t>benefit from a </a:t>
            </a:r>
            <a:r>
              <a:rPr lang="en-US" sz="2400" dirty="0" smtClean="0">
                <a:solidFill>
                  <a:schemeClr val="tx2">
                    <a:lumMod val="75000"/>
                  </a:schemeClr>
                </a:solidFill>
              </a:rPr>
              <a:t>CASA!</a:t>
            </a:r>
            <a:endParaRPr lang="en-US" sz="2400" dirty="0">
              <a:solidFill>
                <a:schemeClr val="tx2">
                  <a:lumMod val="75000"/>
                </a:schemeClr>
              </a:solidFill>
            </a:endParaRPr>
          </a:p>
          <a:p>
            <a:r>
              <a:rPr lang="en-US" sz="2400" dirty="0" smtClean="0">
                <a:solidFill>
                  <a:schemeClr val="tx2">
                    <a:lumMod val="75000"/>
                  </a:schemeClr>
                </a:solidFill>
              </a:rPr>
              <a:t>Extended Foster care includes young adults ages 18 until 21</a:t>
            </a:r>
          </a:p>
          <a:p>
            <a:r>
              <a:rPr lang="en-US" sz="2400" dirty="0" smtClean="0">
                <a:solidFill>
                  <a:schemeClr val="tx2">
                    <a:lumMod val="75000"/>
                  </a:schemeClr>
                </a:solidFill>
              </a:rPr>
              <a:t>To participate, young adults must meet criteria</a:t>
            </a:r>
          </a:p>
          <a:p>
            <a:r>
              <a:rPr lang="en-US" sz="2400" dirty="0" smtClean="0">
                <a:solidFill>
                  <a:schemeClr val="tx2">
                    <a:lumMod val="75000"/>
                  </a:schemeClr>
                </a:solidFill>
              </a:rPr>
              <a:t>Youth can also decide if they want to work with a CASA</a:t>
            </a:r>
          </a:p>
          <a:p>
            <a:r>
              <a:rPr lang="en-US" sz="2400" dirty="0" smtClean="0">
                <a:solidFill>
                  <a:schemeClr val="tx2">
                    <a:lumMod val="75000"/>
                  </a:schemeClr>
                </a:solidFill>
              </a:rPr>
              <a:t>Requires a Non-minor Dependent Consent form</a:t>
            </a:r>
          </a:p>
          <a:p>
            <a:r>
              <a:rPr lang="en-US" sz="2400" dirty="0">
                <a:solidFill>
                  <a:schemeClr val="tx2">
                    <a:lumMod val="75000"/>
                  </a:schemeClr>
                </a:solidFill>
              </a:rPr>
              <a:t>NMD’s attorneys are no longer their Guardian Ad </a:t>
            </a:r>
            <a:r>
              <a:rPr lang="en-US" sz="2400" dirty="0" smtClean="0">
                <a:solidFill>
                  <a:schemeClr val="tx2">
                    <a:lumMod val="75000"/>
                  </a:schemeClr>
                </a:solidFill>
              </a:rPr>
              <a:t>Litem</a:t>
            </a:r>
          </a:p>
          <a:p>
            <a:r>
              <a:rPr lang="en-US" sz="2400" dirty="0" smtClean="0">
                <a:solidFill>
                  <a:schemeClr val="tx2">
                    <a:lumMod val="75000"/>
                  </a:schemeClr>
                </a:solidFill>
              </a:rPr>
              <a:t>Extra patience in this process is essential</a:t>
            </a:r>
            <a:endParaRPr lang="en-US" sz="2400" dirty="0">
              <a:solidFill>
                <a:schemeClr val="tx2">
                  <a:lumMod val="75000"/>
                </a:schemeClr>
              </a:solidFill>
            </a:endParaRPr>
          </a:p>
        </p:txBody>
      </p:sp>
      <p:sp>
        <p:nvSpPr>
          <p:cNvPr id="4" name="TextBox 3"/>
          <p:cNvSpPr txBox="1"/>
          <p:nvPr/>
        </p:nvSpPr>
        <p:spPr>
          <a:xfrm>
            <a:off x="2050473" y="1417638"/>
            <a:ext cx="5029200" cy="523220"/>
          </a:xfrm>
          <a:prstGeom prst="rect">
            <a:avLst/>
          </a:prstGeom>
          <a:noFill/>
        </p:spPr>
        <p:txBody>
          <a:bodyPr wrap="square" rtlCol="0">
            <a:spAutoFit/>
          </a:bodyPr>
          <a:lstStyle/>
          <a:p>
            <a:r>
              <a:rPr lang="en-US" sz="2800" b="1" dirty="0" smtClean="0">
                <a:solidFill>
                  <a:srgbClr val="002060"/>
                </a:solidFill>
              </a:rPr>
              <a:t>We serve dependents age 0-21</a:t>
            </a:r>
            <a:endParaRPr lang="en-US" sz="2800" b="1" dirty="0">
              <a:solidFill>
                <a:srgbClr val="002060"/>
              </a:solidFill>
            </a:endParaRPr>
          </a:p>
        </p:txBody>
      </p:sp>
    </p:spTree>
    <p:extLst>
      <p:ext uri="{BB962C8B-B14F-4D97-AF65-F5344CB8AC3E}">
        <p14:creationId xmlns:p14="http://schemas.microsoft.com/office/powerpoint/2010/main" val="16048543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685800" y="2130425"/>
            <a:ext cx="7772400" cy="1470025"/>
          </a:xfrm>
        </p:spPr>
        <p:txBody>
          <a:bodyPr/>
          <a:lstStyle/>
          <a:p>
            <a:r>
              <a:rPr lang="en-US" b="1" dirty="0" smtClean="0">
                <a:solidFill>
                  <a:schemeClr val="tx2">
                    <a:lumMod val="75000"/>
                  </a:schemeClr>
                </a:solidFill>
                <a:cs typeface="Helvetica" pitchFamily="34" charset="0"/>
              </a:rPr>
              <a:t>Five Minute Break</a:t>
            </a:r>
            <a:endParaRPr lang="en-US" b="1" dirty="0">
              <a:solidFill>
                <a:schemeClr val="tx2">
                  <a:lumMod val="75000"/>
                </a:schemeClr>
              </a:solidFill>
              <a:ea typeface="Verdana" pitchFamily="34" charset="0"/>
              <a:cs typeface="Helvetica" pitchFamily="34" charset="0"/>
            </a:endParaRPr>
          </a:p>
        </p:txBody>
      </p:sp>
    </p:spTree>
    <p:extLst>
      <p:ext uri="{BB962C8B-B14F-4D97-AF65-F5344CB8AC3E}">
        <p14:creationId xmlns:p14="http://schemas.microsoft.com/office/powerpoint/2010/main" val="10915877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284" y="368710"/>
            <a:ext cx="8234516" cy="769441"/>
          </a:xfrm>
          <a:prstGeom prst="rect">
            <a:avLst/>
          </a:prstGeom>
          <a:noFill/>
        </p:spPr>
        <p:txBody>
          <a:bodyPr wrap="square" rtlCol="0">
            <a:spAutoFit/>
          </a:bodyPr>
          <a:lstStyle/>
          <a:p>
            <a:r>
              <a:rPr lang="en-US" sz="4400" b="1" dirty="0" smtClean="0">
                <a:solidFill>
                  <a:schemeClr val="tx2">
                    <a:lumMod val="75000"/>
                  </a:schemeClr>
                </a:solidFill>
                <a:cs typeface="Helvetica" panose="020B0604020202020204" pitchFamily="34" charset="0"/>
              </a:rPr>
              <a:t>What is Attachment?</a:t>
            </a:r>
            <a:endParaRPr lang="en-US" sz="4400" b="1" dirty="0">
              <a:solidFill>
                <a:schemeClr val="tx2">
                  <a:lumMod val="75000"/>
                </a:schemeClr>
              </a:solidFill>
              <a:cs typeface="Helvetica" panose="020B0604020202020204" pitchFamily="34" charset="0"/>
            </a:endParaRPr>
          </a:p>
        </p:txBody>
      </p:sp>
      <p:sp>
        <p:nvSpPr>
          <p:cNvPr id="6" name="TextBox 5"/>
          <p:cNvSpPr txBox="1"/>
          <p:nvPr/>
        </p:nvSpPr>
        <p:spPr>
          <a:xfrm>
            <a:off x="457200" y="1524000"/>
            <a:ext cx="8229600" cy="4401205"/>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altLang="en-US" sz="2800" dirty="0" smtClean="0">
                <a:solidFill>
                  <a:schemeClr val="tx2">
                    <a:lumMod val="75000"/>
                  </a:schemeClr>
                </a:solidFill>
                <a:cs typeface="Helvetica" panose="020B0604020202020204" pitchFamily="34" charset="0"/>
              </a:rPr>
              <a:t>The </a:t>
            </a:r>
            <a:r>
              <a:rPr lang="en-US" altLang="en-US" sz="2800" dirty="0">
                <a:solidFill>
                  <a:schemeClr val="tx2">
                    <a:lumMod val="75000"/>
                  </a:schemeClr>
                </a:solidFill>
                <a:cs typeface="Helvetica" panose="020B0604020202020204" pitchFamily="34" charset="0"/>
              </a:rPr>
              <a:t>brain is hard-wired to create an emotional bond with a caregiver from the moment we are </a:t>
            </a:r>
            <a:r>
              <a:rPr lang="en-US" altLang="en-US" sz="2800" dirty="0" smtClean="0">
                <a:solidFill>
                  <a:schemeClr val="tx2">
                    <a:lumMod val="75000"/>
                  </a:schemeClr>
                </a:solidFill>
                <a:cs typeface="Helvetica" panose="020B0604020202020204" pitchFamily="34" charset="0"/>
              </a:rPr>
              <a:t>born</a:t>
            </a:r>
          </a:p>
          <a:p>
            <a:pPr marL="914400" lvl="1" indent="-457200">
              <a:buClr>
                <a:schemeClr val="tx2">
                  <a:lumMod val="75000"/>
                </a:schemeClr>
              </a:buClr>
              <a:buFont typeface="Arial" panose="020B0604020202020204" pitchFamily="34" charset="0"/>
              <a:buChar char="•"/>
            </a:pPr>
            <a:r>
              <a:rPr lang="en-US" sz="2800" b="1" dirty="0">
                <a:solidFill>
                  <a:schemeClr val="tx2">
                    <a:lumMod val="75000"/>
                  </a:schemeClr>
                </a:solidFill>
                <a:cs typeface="Helvetica" panose="020B0604020202020204" pitchFamily="34" charset="0"/>
              </a:rPr>
              <a:t>Secure</a:t>
            </a:r>
            <a:r>
              <a:rPr lang="en-US" sz="2800" dirty="0">
                <a:solidFill>
                  <a:schemeClr val="tx2">
                    <a:lumMod val="75000"/>
                  </a:schemeClr>
                </a:solidFill>
                <a:cs typeface="Helvetica" panose="020B0604020202020204" pitchFamily="34" charset="0"/>
              </a:rPr>
              <a:t> attachments form when a parent or caregiver responds sensitively and consistently to a child’s needs</a:t>
            </a:r>
            <a:endParaRPr lang="en-US" sz="2800" b="1" dirty="0">
              <a:solidFill>
                <a:schemeClr val="tx2">
                  <a:lumMod val="75000"/>
                </a:schemeClr>
              </a:solidFill>
              <a:cs typeface="Helvetica" panose="020B0604020202020204" pitchFamily="34" charset="0"/>
            </a:endParaRPr>
          </a:p>
          <a:p>
            <a:pPr marL="914400" lvl="1" indent="-457200">
              <a:buClr>
                <a:schemeClr val="tx2">
                  <a:lumMod val="75000"/>
                </a:schemeClr>
              </a:buClr>
              <a:buFont typeface="Arial" panose="020B0604020202020204" pitchFamily="34" charset="0"/>
              <a:buChar char="•"/>
            </a:pPr>
            <a:r>
              <a:rPr lang="en-US" sz="2800" b="1" dirty="0">
                <a:solidFill>
                  <a:schemeClr val="tx2">
                    <a:lumMod val="75000"/>
                  </a:schemeClr>
                </a:solidFill>
                <a:cs typeface="Helvetica" panose="020B0604020202020204" pitchFamily="34" charset="0"/>
              </a:rPr>
              <a:t>Insecure </a:t>
            </a:r>
            <a:r>
              <a:rPr lang="en-US" sz="2800" dirty="0">
                <a:solidFill>
                  <a:schemeClr val="tx2">
                    <a:lumMod val="75000"/>
                  </a:schemeClr>
                </a:solidFill>
                <a:cs typeface="Helvetica" panose="020B0604020202020204" pitchFamily="34" charset="0"/>
              </a:rPr>
              <a:t>attachments can form when a parent or caregiver responds inconsistently or not at all to </a:t>
            </a:r>
            <a:r>
              <a:rPr lang="en-US" sz="2800" dirty="0" smtClean="0">
                <a:solidFill>
                  <a:schemeClr val="tx2">
                    <a:lumMod val="75000"/>
                  </a:schemeClr>
                </a:solidFill>
                <a:cs typeface="Helvetica" panose="020B0604020202020204" pitchFamily="34" charset="0"/>
              </a:rPr>
              <a:t>a </a:t>
            </a:r>
            <a:r>
              <a:rPr lang="en-US" sz="2800" dirty="0">
                <a:solidFill>
                  <a:schemeClr val="tx2">
                    <a:lumMod val="75000"/>
                  </a:schemeClr>
                </a:solidFill>
                <a:cs typeface="Helvetica" panose="020B0604020202020204" pitchFamily="34" charset="0"/>
              </a:rPr>
              <a:t>child’s </a:t>
            </a:r>
            <a:r>
              <a:rPr lang="en-US" sz="2800" dirty="0" smtClean="0">
                <a:solidFill>
                  <a:schemeClr val="tx2">
                    <a:lumMod val="75000"/>
                  </a:schemeClr>
                </a:solidFill>
                <a:cs typeface="Helvetica" panose="020B0604020202020204" pitchFamily="34" charset="0"/>
              </a:rPr>
              <a:t>needs</a:t>
            </a:r>
            <a:endParaRPr lang="en-US" sz="2800" b="1" dirty="0">
              <a:solidFill>
                <a:schemeClr val="tx2">
                  <a:lumMod val="75000"/>
                </a:schemeClr>
              </a:solidFill>
              <a:cs typeface="Helvetica" panose="020B0604020202020204" pitchFamily="34" charset="0"/>
            </a:endParaRPr>
          </a:p>
          <a:p>
            <a:pPr marL="457200" indent="-457200">
              <a:buClr>
                <a:schemeClr val="tx2">
                  <a:lumMod val="75000"/>
                </a:schemeClr>
              </a:buClr>
              <a:buFont typeface="Arial" panose="020B0604020202020204" pitchFamily="34" charset="0"/>
              <a:buChar char="•"/>
            </a:pPr>
            <a:endParaRPr lang="en-US" altLang="en-US" sz="2800" dirty="0" smtClean="0">
              <a:solidFill>
                <a:schemeClr val="tx2">
                  <a:lumMod val="75000"/>
                </a:schemeClr>
              </a:solidFill>
              <a:cs typeface="Helvetica" panose="020B0604020202020204" pitchFamily="34" charset="0"/>
            </a:endParaRPr>
          </a:p>
          <a:p>
            <a:pPr marL="457200" indent="-457200">
              <a:buClr>
                <a:schemeClr val="tx2">
                  <a:lumMod val="75000"/>
                </a:schemeClr>
              </a:buClr>
              <a:buFont typeface="Arial" panose="020B0604020202020204" pitchFamily="34" charset="0"/>
              <a:buChar char="•"/>
            </a:pPr>
            <a:endParaRPr lang="en-US" altLang="en-US" sz="2800" dirty="0">
              <a:solidFill>
                <a:schemeClr val="tx2">
                  <a:lumMod val="75000"/>
                </a:schemeClr>
              </a:solidFill>
              <a:cs typeface="Helvetica" panose="020B0604020202020204" pitchFamily="34" charset="0"/>
            </a:endParaRPr>
          </a:p>
        </p:txBody>
      </p:sp>
      <p:pic>
        <p:nvPicPr>
          <p:cNvPr id="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22521" y="243504"/>
            <a:ext cx="1807079" cy="1204296"/>
          </a:xfrm>
          <a:prstGeom prst="rect">
            <a:avLst/>
          </a:prstGeom>
          <a:noFill/>
          <a:ln>
            <a:no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50992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FC_PowerPoint_backgrounds-0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0" y="286304"/>
            <a:ext cx="9144000" cy="856696"/>
          </a:xfrm>
        </p:spPr>
        <p:txBody>
          <a:bodyPr>
            <a:normAutofit/>
          </a:bodyPr>
          <a:lstStyle/>
          <a:p>
            <a:r>
              <a:rPr lang="en-US" b="1" dirty="0" smtClean="0">
                <a:solidFill>
                  <a:srgbClr val="17375E"/>
                </a:solidFill>
                <a:latin typeface="Helvetica" pitchFamily="34" charset="0"/>
                <a:cs typeface="Helvetica" pitchFamily="34" charset="0"/>
              </a:rPr>
              <a:t>Boundaries</a:t>
            </a:r>
            <a:endParaRPr lang="en-US" b="1" dirty="0">
              <a:solidFill>
                <a:srgbClr val="17375E"/>
              </a:solidFill>
              <a:latin typeface="Helvetica" pitchFamily="34" charset="0"/>
              <a:ea typeface="Verdana" pitchFamily="34" charset="0"/>
              <a:cs typeface="Helvetica" pitchFamily="34" charset="0"/>
            </a:endParaRPr>
          </a:p>
        </p:txBody>
      </p:sp>
      <p:sp>
        <p:nvSpPr>
          <p:cNvPr id="3" name="Subtitle 2"/>
          <p:cNvSpPr>
            <a:spLocks noGrp="1"/>
          </p:cNvSpPr>
          <p:nvPr>
            <p:ph idx="1"/>
          </p:nvPr>
        </p:nvSpPr>
        <p:spPr>
          <a:xfrm>
            <a:off x="0" y="1143000"/>
            <a:ext cx="9144000" cy="4953000"/>
          </a:xfrm>
        </p:spPr>
        <p:txBody>
          <a:bodyPr>
            <a:normAutofit lnSpcReduction="10000"/>
          </a:bodyPr>
          <a:lstStyle/>
          <a:p>
            <a:r>
              <a:rPr lang="en-US" sz="2800" dirty="0" smtClean="0">
                <a:solidFill>
                  <a:schemeClr val="tx2">
                    <a:lumMod val="75000"/>
                  </a:schemeClr>
                </a:solidFill>
                <a:latin typeface="Helvetica" pitchFamily="34" charset="0"/>
                <a:ea typeface="Tahoma" pitchFamily="34" charset="0"/>
                <a:cs typeface="Helvetica" pitchFamily="34" charset="0"/>
              </a:rPr>
              <a:t>Children who have been abused expect trauma to be repeated and this expectation permeates their relationships</a:t>
            </a:r>
          </a:p>
          <a:p>
            <a:r>
              <a:rPr lang="en-US" sz="2800" dirty="0" smtClean="0">
                <a:solidFill>
                  <a:schemeClr val="tx2">
                    <a:lumMod val="75000"/>
                  </a:schemeClr>
                </a:solidFill>
                <a:latin typeface="Helvetica" pitchFamily="34" charset="0"/>
                <a:ea typeface="Tahoma" pitchFamily="34" charset="0"/>
                <a:cs typeface="Helvetica" pitchFamily="34" charset="0"/>
              </a:rPr>
              <a:t>Relationships are organized around the expectation or prevention of victimization:  clinginess, oppositional defiance, distrust</a:t>
            </a:r>
          </a:p>
          <a:p>
            <a:r>
              <a:rPr lang="en-US" sz="2800" dirty="0" smtClean="0">
                <a:solidFill>
                  <a:schemeClr val="tx2">
                    <a:lumMod val="75000"/>
                  </a:schemeClr>
                </a:solidFill>
                <a:latin typeface="Helvetica" pitchFamily="34" charset="0"/>
                <a:ea typeface="Tahoma" pitchFamily="34" charset="0"/>
                <a:cs typeface="Helvetica" pitchFamily="34" charset="0"/>
              </a:rPr>
              <a:t>Children who have been abused and </a:t>
            </a:r>
            <a:r>
              <a:rPr lang="en-US" sz="2800" dirty="0" smtClean="0">
                <a:solidFill>
                  <a:schemeClr val="tx2">
                    <a:lumMod val="75000"/>
                  </a:schemeClr>
                </a:solidFill>
                <a:latin typeface="Helvetica" pitchFamily="34" charset="0"/>
                <a:ea typeface="Tahoma" pitchFamily="34" charset="0"/>
                <a:cs typeface="Helvetica" pitchFamily="34" charset="0"/>
              </a:rPr>
              <a:t>neglected </a:t>
            </a:r>
            <a:r>
              <a:rPr lang="en-US" sz="2800" dirty="0" smtClean="0">
                <a:solidFill>
                  <a:schemeClr val="tx2">
                    <a:lumMod val="75000"/>
                  </a:schemeClr>
                </a:solidFill>
                <a:latin typeface="Helvetica" pitchFamily="34" charset="0"/>
                <a:ea typeface="Tahoma" pitchFamily="34" charset="0"/>
                <a:cs typeface="Helvetica" pitchFamily="34" charset="0"/>
              </a:rPr>
              <a:t>often exhibit inappropriate boundaries; they may bond right </a:t>
            </a:r>
            <a:r>
              <a:rPr lang="en-US" sz="2800" dirty="0" smtClean="0">
                <a:solidFill>
                  <a:schemeClr val="tx2">
                    <a:lumMod val="75000"/>
                  </a:schemeClr>
                </a:solidFill>
                <a:latin typeface="Helvetica" pitchFamily="34" charset="0"/>
                <a:ea typeface="Tahoma" pitchFamily="34" charset="0"/>
                <a:cs typeface="Helvetica" pitchFamily="34" charset="0"/>
              </a:rPr>
              <a:t>away or not </a:t>
            </a:r>
            <a:r>
              <a:rPr lang="en-US" sz="2800" dirty="0" smtClean="0">
                <a:solidFill>
                  <a:schemeClr val="tx2">
                    <a:lumMod val="75000"/>
                  </a:schemeClr>
                </a:solidFill>
                <a:latin typeface="Helvetica" pitchFamily="34" charset="0"/>
                <a:ea typeface="Tahoma" pitchFamily="34" charset="0"/>
                <a:cs typeface="Helvetica" pitchFamily="34" charset="0"/>
              </a:rPr>
              <a:t>at all </a:t>
            </a:r>
            <a:endParaRPr lang="en-US" sz="2800" dirty="0">
              <a:solidFill>
                <a:schemeClr val="tx2">
                  <a:lumMod val="75000"/>
                </a:schemeClr>
              </a:solidFill>
              <a:latin typeface="Helvetica" pitchFamily="34" charset="0"/>
              <a:ea typeface="Tahoma" pitchFamily="34" charset="0"/>
              <a:cs typeface="Helvetica" pitchFamily="34" charset="0"/>
            </a:endParaRPr>
          </a:p>
          <a:p>
            <a:endParaRPr lang="en-US" sz="2800" dirty="0">
              <a:solidFill>
                <a:schemeClr val="tx2">
                  <a:lumMod val="75000"/>
                </a:schemeClr>
              </a:solidFill>
              <a:latin typeface="Helvetica" pitchFamily="34" charset="0"/>
              <a:ea typeface="Tahoma" pitchFamily="34" charset="0"/>
              <a:cs typeface="Helvetica" pitchFamily="34" charset="0"/>
            </a:endParaRPr>
          </a:p>
          <a:p>
            <a:pPr marL="0" indent="0">
              <a:buNone/>
            </a:pPr>
            <a:r>
              <a:rPr lang="en-US" sz="2000" i="1" dirty="0" smtClean="0">
                <a:solidFill>
                  <a:schemeClr val="tx2">
                    <a:lumMod val="75000"/>
                  </a:schemeClr>
                </a:solidFill>
                <a:latin typeface="Helvetica" pitchFamily="34" charset="0"/>
                <a:ea typeface="Tahoma" pitchFamily="34" charset="0"/>
                <a:cs typeface="Helvetica" pitchFamily="34" charset="0"/>
              </a:rPr>
              <a:t>Why is it important that we discuss boundaries and attachment?</a:t>
            </a:r>
            <a:endParaRPr lang="en-US" sz="2000" i="1" dirty="0">
              <a:solidFill>
                <a:schemeClr val="tx2">
                  <a:lumMod val="75000"/>
                </a:schemeClr>
              </a:solidFill>
              <a:latin typeface="Helvetica" pitchFamily="34" charset="0"/>
              <a:ea typeface="Tahoma" pitchFamily="34" charset="0"/>
              <a:cs typeface="Helvetica" pitchFamily="34" charset="0"/>
            </a:endParaRPr>
          </a:p>
        </p:txBody>
      </p:sp>
    </p:spTree>
    <p:extLst>
      <p:ext uri="{BB962C8B-B14F-4D97-AF65-F5344CB8AC3E}">
        <p14:creationId xmlns:p14="http://schemas.microsoft.com/office/powerpoint/2010/main" val="410580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284" y="368710"/>
            <a:ext cx="8234516" cy="769441"/>
          </a:xfrm>
          <a:prstGeom prst="rect">
            <a:avLst/>
          </a:prstGeom>
          <a:noFill/>
        </p:spPr>
        <p:txBody>
          <a:bodyPr wrap="square" rtlCol="0">
            <a:spAutoFit/>
          </a:bodyPr>
          <a:lstStyle/>
          <a:p>
            <a:r>
              <a:rPr lang="en-US" sz="4400" b="1" dirty="0" smtClean="0">
                <a:solidFill>
                  <a:schemeClr val="tx2">
                    <a:lumMod val="75000"/>
                  </a:schemeClr>
                </a:solidFill>
                <a:cs typeface="Helvetica" panose="020B0604020202020204" pitchFamily="34" charset="0"/>
              </a:rPr>
              <a:t>Children in Foster Care</a:t>
            </a:r>
            <a:endParaRPr lang="en-US" sz="4400" b="1" dirty="0">
              <a:solidFill>
                <a:schemeClr val="tx2">
                  <a:lumMod val="75000"/>
                </a:schemeClr>
              </a:solidFill>
              <a:cs typeface="Helvetica" panose="020B0604020202020204" pitchFamily="34" charset="0"/>
            </a:endParaRPr>
          </a:p>
        </p:txBody>
      </p:sp>
      <p:sp>
        <p:nvSpPr>
          <p:cNvPr id="6" name="TextBox 5"/>
          <p:cNvSpPr txBox="1"/>
          <p:nvPr/>
        </p:nvSpPr>
        <p:spPr>
          <a:xfrm>
            <a:off x="457200" y="1524000"/>
            <a:ext cx="8229600" cy="3046988"/>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sz="3200" dirty="0" smtClean="0">
                <a:solidFill>
                  <a:schemeClr val="tx2">
                    <a:lumMod val="75000"/>
                  </a:schemeClr>
                </a:solidFill>
                <a:cs typeface="Helvetica" panose="020B0604020202020204" pitchFamily="34" charset="0"/>
              </a:rPr>
              <a:t>What ages of children are most likely to be removed from their home?</a:t>
            </a:r>
            <a:br>
              <a:rPr lang="en-US" sz="3200" dirty="0" smtClean="0">
                <a:solidFill>
                  <a:schemeClr val="tx2">
                    <a:lumMod val="75000"/>
                  </a:schemeClr>
                </a:solidFill>
                <a:cs typeface="Helvetica" panose="020B0604020202020204" pitchFamily="34" charset="0"/>
              </a:rPr>
            </a:br>
            <a:endParaRPr lang="en-US" sz="3200" dirty="0" smtClean="0">
              <a:solidFill>
                <a:schemeClr val="tx2">
                  <a:lumMod val="75000"/>
                </a:schemeClr>
              </a:solidFill>
              <a:cs typeface="Helvetica" panose="020B0604020202020204" pitchFamily="34" charset="0"/>
            </a:endParaRPr>
          </a:p>
          <a:p>
            <a:pPr marL="457200" indent="-457200">
              <a:buClr>
                <a:schemeClr val="tx2">
                  <a:lumMod val="75000"/>
                </a:schemeClr>
              </a:buClr>
              <a:buFont typeface="Arial" panose="020B0604020202020204" pitchFamily="34" charset="0"/>
              <a:buChar char="•"/>
            </a:pPr>
            <a:r>
              <a:rPr lang="en-US" sz="3200" dirty="0" smtClean="0">
                <a:solidFill>
                  <a:schemeClr val="tx2">
                    <a:lumMod val="75000"/>
                  </a:schemeClr>
                </a:solidFill>
                <a:cs typeface="Helvetica" panose="020B0604020202020204" pitchFamily="34" charset="0"/>
              </a:rPr>
              <a:t>What ages of children are most likely to reunify with their parents and then </a:t>
            </a:r>
            <a:r>
              <a:rPr lang="en-US" sz="3200" b="1" i="1" dirty="0" smtClean="0">
                <a:solidFill>
                  <a:schemeClr val="tx2">
                    <a:lumMod val="75000"/>
                  </a:schemeClr>
                </a:solidFill>
                <a:cs typeface="Helvetica" panose="020B0604020202020204" pitchFamily="34" charset="0"/>
              </a:rPr>
              <a:t>reenter</a:t>
            </a:r>
            <a:r>
              <a:rPr lang="en-US" sz="3200" dirty="0" smtClean="0">
                <a:solidFill>
                  <a:schemeClr val="tx2">
                    <a:lumMod val="75000"/>
                  </a:schemeClr>
                </a:solidFill>
                <a:cs typeface="Helvetica" panose="020B0604020202020204" pitchFamily="34" charset="0"/>
              </a:rPr>
              <a:t> foster care a second time?</a:t>
            </a:r>
            <a:endParaRPr lang="en-US" sz="3200" dirty="0">
              <a:solidFill>
                <a:schemeClr val="tx2">
                  <a:lumMod val="75000"/>
                </a:schemeClr>
              </a:solidFill>
              <a:cs typeface="Helvetica" panose="020B0604020202020204" pitchFamily="34" charset="0"/>
            </a:endParaRPr>
          </a:p>
        </p:txBody>
      </p:sp>
    </p:spTree>
    <p:extLst>
      <p:ext uri="{BB962C8B-B14F-4D97-AF65-F5344CB8AC3E}">
        <p14:creationId xmlns:p14="http://schemas.microsoft.com/office/powerpoint/2010/main" val="34665756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685800" y="2130425"/>
            <a:ext cx="7772400" cy="1470025"/>
          </a:xfrm>
        </p:spPr>
        <p:txBody>
          <a:bodyPr/>
          <a:lstStyle/>
          <a:p>
            <a:r>
              <a:rPr lang="en-US" b="1" dirty="0" smtClean="0">
                <a:solidFill>
                  <a:schemeClr val="tx2">
                    <a:lumMod val="75000"/>
                  </a:schemeClr>
                </a:solidFill>
                <a:cs typeface="Helvetica" pitchFamily="34" charset="0"/>
              </a:rPr>
              <a:t>Case Example Activity: Sapphire</a:t>
            </a:r>
            <a:endParaRPr lang="en-US" b="1" dirty="0">
              <a:solidFill>
                <a:schemeClr val="tx2">
                  <a:lumMod val="75000"/>
                </a:schemeClr>
              </a:solidFill>
              <a:ea typeface="Verdana" pitchFamily="34" charset="0"/>
              <a:cs typeface="Helvetica" pitchFamily="34" charset="0"/>
            </a:endParaRPr>
          </a:p>
        </p:txBody>
      </p:sp>
    </p:spTree>
    <p:extLst>
      <p:ext uri="{BB962C8B-B14F-4D97-AF65-F5344CB8AC3E}">
        <p14:creationId xmlns:p14="http://schemas.microsoft.com/office/powerpoint/2010/main" val="14410374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284" y="368710"/>
            <a:ext cx="8234516" cy="769441"/>
          </a:xfrm>
          <a:prstGeom prst="rect">
            <a:avLst/>
          </a:prstGeom>
          <a:noFill/>
        </p:spPr>
        <p:txBody>
          <a:bodyPr wrap="square" rtlCol="0">
            <a:spAutoFit/>
          </a:bodyPr>
          <a:lstStyle/>
          <a:p>
            <a:r>
              <a:rPr lang="en-US" sz="4400" b="1" dirty="0" smtClean="0">
                <a:solidFill>
                  <a:schemeClr val="tx2">
                    <a:lumMod val="75000"/>
                  </a:schemeClr>
                </a:solidFill>
                <a:cs typeface="Helvetica" panose="020B0604020202020204" pitchFamily="34" charset="0"/>
              </a:rPr>
              <a:t>Sapphire</a:t>
            </a:r>
            <a:endParaRPr lang="en-US" sz="4400" b="1" dirty="0">
              <a:solidFill>
                <a:schemeClr val="tx2">
                  <a:lumMod val="75000"/>
                </a:schemeClr>
              </a:solidFill>
              <a:cs typeface="Helvetica" panose="020B0604020202020204" pitchFamily="34" charset="0"/>
            </a:endParaRPr>
          </a:p>
        </p:txBody>
      </p:sp>
      <p:sp>
        <p:nvSpPr>
          <p:cNvPr id="6" name="TextBox 5"/>
          <p:cNvSpPr txBox="1"/>
          <p:nvPr/>
        </p:nvSpPr>
        <p:spPr>
          <a:xfrm>
            <a:off x="457200" y="1524000"/>
            <a:ext cx="8229600" cy="4247317"/>
          </a:xfrm>
          <a:prstGeom prst="rect">
            <a:avLst/>
          </a:prstGeom>
          <a:noFill/>
        </p:spPr>
        <p:txBody>
          <a:bodyPr wrap="square" rtlCol="0">
            <a:spAutoFit/>
          </a:bodyPr>
          <a:lstStyle/>
          <a:p>
            <a:pPr>
              <a:buClr>
                <a:schemeClr val="tx2">
                  <a:lumMod val="75000"/>
                </a:schemeClr>
              </a:buClr>
            </a:pPr>
            <a:endParaRPr lang="en-US" sz="3000" dirty="0" smtClean="0">
              <a:solidFill>
                <a:schemeClr val="tx2">
                  <a:lumMod val="75000"/>
                </a:schemeClr>
              </a:solidFill>
              <a:cs typeface="Helvetica" panose="020B0604020202020204" pitchFamily="34" charset="0"/>
            </a:endParaRPr>
          </a:p>
          <a:p>
            <a:pPr marL="457200" indent="-457200">
              <a:buClr>
                <a:schemeClr val="tx2">
                  <a:lumMod val="75000"/>
                </a:schemeClr>
              </a:buClr>
              <a:buFont typeface="Arial" panose="020B0604020202020204" pitchFamily="34" charset="0"/>
              <a:buChar char="•"/>
            </a:pPr>
            <a:r>
              <a:rPr lang="en-US" sz="3000" dirty="0" smtClean="0">
                <a:solidFill>
                  <a:schemeClr val="tx2">
                    <a:lumMod val="75000"/>
                  </a:schemeClr>
                </a:solidFill>
                <a:cs typeface="Helvetica" panose="020B0604020202020204" pitchFamily="34" charset="0"/>
              </a:rPr>
              <a:t>Mother’s drug use brought Sapphire to Court’s attention when she was three years old. She was undernourished and self-biting.</a:t>
            </a:r>
          </a:p>
          <a:p>
            <a:pPr marL="457200" indent="-457200">
              <a:buClr>
                <a:schemeClr val="tx2">
                  <a:lumMod val="75000"/>
                </a:schemeClr>
              </a:buClr>
              <a:buFont typeface="Arial" panose="020B0604020202020204" pitchFamily="34" charset="0"/>
              <a:buChar char="•"/>
            </a:pPr>
            <a:r>
              <a:rPr lang="en-US" sz="3000" dirty="0" smtClean="0">
                <a:solidFill>
                  <a:schemeClr val="tx2">
                    <a:lumMod val="75000"/>
                  </a:schemeClr>
                </a:solidFill>
                <a:cs typeface="Helvetica" panose="020B0604020202020204" pitchFamily="34" charset="0"/>
              </a:rPr>
              <a:t>Grandma became her legal guardian for nine years, then asked Court to care for her.</a:t>
            </a:r>
          </a:p>
          <a:p>
            <a:pPr marL="457200" indent="-457200">
              <a:buClr>
                <a:schemeClr val="tx2">
                  <a:lumMod val="75000"/>
                </a:schemeClr>
              </a:buClr>
              <a:buFont typeface="Arial" panose="020B0604020202020204" pitchFamily="34" charset="0"/>
              <a:buChar char="•"/>
            </a:pPr>
            <a:r>
              <a:rPr lang="en-US" sz="3000" dirty="0" smtClean="0">
                <a:solidFill>
                  <a:schemeClr val="tx2">
                    <a:lumMod val="75000"/>
                  </a:schemeClr>
                </a:solidFill>
                <a:cs typeface="Helvetica" panose="020B0604020202020204" pitchFamily="34" charset="0"/>
              </a:rPr>
              <a:t>CASA was assigned during reunification process with legal guardian.</a:t>
            </a:r>
            <a:endParaRPr lang="en-US" sz="3000" dirty="0">
              <a:solidFill>
                <a:schemeClr val="tx2">
                  <a:lumMod val="75000"/>
                </a:schemeClr>
              </a:solidFill>
              <a:cs typeface="Helvetica" panose="020B0604020202020204" pitchFamily="34" charset="0"/>
            </a:endParaRPr>
          </a:p>
          <a:p>
            <a:pPr marL="457200" indent="-457200">
              <a:buClr>
                <a:schemeClr val="tx2">
                  <a:lumMod val="75000"/>
                </a:schemeClr>
              </a:buClr>
              <a:buFont typeface="Arial" panose="020B0604020202020204" pitchFamily="34" charset="0"/>
              <a:buChar char="•"/>
            </a:pPr>
            <a:endParaRPr lang="en-US" sz="3000" dirty="0" smtClean="0">
              <a:solidFill>
                <a:schemeClr val="tx2">
                  <a:lumMod val="75000"/>
                </a:schemeClr>
              </a:solidFill>
              <a:cs typeface="Helvetica" panose="020B0604020202020204" pitchFamily="34" charset="0"/>
            </a:endParaRPr>
          </a:p>
        </p:txBody>
      </p:sp>
    </p:spTree>
    <p:extLst>
      <p:ext uri="{BB962C8B-B14F-4D97-AF65-F5344CB8AC3E}">
        <p14:creationId xmlns:p14="http://schemas.microsoft.com/office/powerpoint/2010/main" val="14410374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284" y="368710"/>
            <a:ext cx="8234516" cy="769441"/>
          </a:xfrm>
          <a:prstGeom prst="rect">
            <a:avLst/>
          </a:prstGeom>
          <a:noFill/>
        </p:spPr>
        <p:txBody>
          <a:bodyPr wrap="square" rtlCol="0">
            <a:spAutoFit/>
          </a:bodyPr>
          <a:lstStyle/>
          <a:p>
            <a:r>
              <a:rPr lang="en-US" sz="4400" b="1" dirty="0" smtClean="0">
                <a:solidFill>
                  <a:schemeClr val="tx2">
                    <a:lumMod val="75000"/>
                  </a:schemeClr>
                </a:solidFill>
                <a:cs typeface="Helvetica" panose="020B0604020202020204" pitchFamily="34" charset="0"/>
              </a:rPr>
              <a:t>CASA’s Role</a:t>
            </a:r>
            <a:endParaRPr lang="en-US" sz="4400" b="1" dirty="0">
              <a:solidFill>
                <a:schemeClr val="tx2">
                  <a:lumMod val="75000"/>
                </a:schemeClr>
              </a:solidFill>
              <a:cs typeface="Helvetica" panose="020B0604020202020204" pitchFamily="34" charset="0"/>
            </a:endParaRPr>
          </a:p>
        </p:txBody>
      </p:sp>
      <p:sp>
        <p:nvSpPr>
          <p:cNvPr id="6" name="TextBox 5"/>
          <p:cNvSpPr txBox="1"/>
          <p:nvPr/>
        </p:nvSpPr>
        <p:spPr>
          <a:xfrm>
            <a:off x="442124" y="1138151"/>
            <a:ext cx="8229600" cy="5262979"/>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sz="3200" dirty="0" smtClean="0">
                <a:solidFill>
                  <a:schemeClr val="tx2">
                    <a:lumMod val="75000"/>
                  </a:schemeClr>
                </a:solidFill>
                <a:cs typeface="Helvetica" panose="020B0604020202020204" pitchFamily="34" charset="0"/>
              </a:rPr>
              <a:t>How did the CASA advocate for Sapphire leading up to the hearing?</a:t>
            </a:r>
          </a:p>
          <a:p>
            <a:pPr marL="914400" lvl="1" indent="-457200">
              <a:buClr>
                <a:schemeClr val="tx2">
                  <a:lumMod val="75000"/>
                </a:schemeClr>
              </a:buClr>
              <a:buFont typeface="Arial" panose="020B0604020202020204" pitchFamily="34" charset="0"/>
              <a:buChar char="•"/>
            </a:pPr>
            <a:r>
              <a:rPr lang="en-US" sz="2400" dirty="0">
                <a:solidFill>
                  <a:schemeClr val="tx2">
                    <a:lumMod val="75000"/>
                  </a:schemeClr>
                </a:solidFill>
                <a:cs typeface="Helvetica" panose="020B0604020202020204" pitchFamily="34" charset="0"/>
              </a:rPr>
              <a:t>Connected with team: caregiver, </a:t>
            </a:r>
            <a:r>
              <a:rPr lang="en-US" sz="2400" dirty="0" smtClean="0">
                <a:solidFill>
                  <a:schemeClr val="tx2">
                    <a:lumMod val="75000"/>
                  </a:schemeClr>
                </a:solidFill>
                <a:cs typeface="Helvetica" panose="020B0604020202020204" pitchFamily="34" charset="0"/>
              </a:rPr>
              <a:t>teachers</a:t>
            </a:r>
            <a:r>
              <a:rPr lang="en-US" sz="2400" dirty="0">
                <a:solidFill>
                  <a:schemeClr val="tx2">
                    <a:lumMod val="75000"/>
                  </a:schemeClr>
                </a:solidFill>
                <a:cs typeface="Helvetica" panose="020B0604020202020204" pitchFamily="34" charset="0"/>
              </a:rPr>
              <a:t>, doctor, </a:t>
            </a:r>
            <a:r>
              <a:rPr lang="en-US" sz="2400" dirty="0" smtClean="0">
                <a:solidFill>
                  <a:schemeClr val="tx2">
                    <a:lumMod val="75000"/>
                  </a:schemeClr>
                </a:solidFill>
                <a:cs typeface="Helvetica" panose="020B0604020202020204" pitchFamily="34" charset="0"/>
              </a:rPr>
              <a:t>social services practitioner, grandmother, and Sapphire!</a:t>
            </a:r>
            <a:endParaRPr lang="en-US" sz="2400" dirty="0">
              <a:solidFill>
                <a:schemeClr val="tx2">
                  <a:lumMod val="75000"/>
                </a:schemeClr>
              </a:solidFill>
              <a:cs typeface="Helvetica" panose="020B0604020202020204" pitchFamily="34" charset="0"/>
            </a:endParaRPr>
          </a:p>
          <a:p>
            <a:pPr marL="914400" lvl="1" indent="-457200">
              <a:buClr>
                <a:schemeClr val="tx2">
                  <a:lumMod val="75000"/>
                </a:schemeClr>
              </a:buClr>
              <a:buFont typeface="Arial" panose="020B0604020202020204" pitchFamily="34" charset="0"/>
              <a:buChar char="•"/>
            </a:pPr>
            <a:r>
              <a:rPr lang="en-US" sz="2400" dirty="0">
                <a:solidFill>
                  <a:schemeClr val="tx2">
                    <a:lumMod val="75000"/>
                  </a:schemeClr>
                </a:solidFill>
                <a:cs typeface="Helvetica" panose="020B0604020202020204" pitchFamily="34" charset="0"/>
              </a:rPr>
              <a:t>Followed up on services: asked about medication, progress in therapy, education, and visits.</a:t>
            </a:r>
          </a:p>
          <a:p>
            <a:pPr marL="914400" lvl="1" indent="-457200">
              <a:buClr>
                <a:schemeClr val="tx2">
                  <a:lumMod val="75000"/>
                </a:schemeClr>
              </a:buClr>
              <a:buFont typeface="Arial" panose="020B0604020202020204" pitchFamily="34" charset="0"/>
              <a:buChar char="•"/>
            </a:pPr>
            <a:r>
              <a:rPr lang="en-US" sz="2400" dirty="0">
                <a:solidFill>
                  <a:schemeClr val="tx2">
                    <a:lumMod val="75000"/>
                  </a:schemeClr>
                </a:solidFill>
                <a:cs typeface="Helvetica" panose="020B0604020202020204" pitchFamily="34" charset="0"/>
              </a:rPr>
              <a:t>Wrote a comprehensive and detailed CASA report for the </a:t>
            </a:r>
            <a:r>
              <a:rPr lang="en-US" sz="2400" dirty="0" smtClean="0">
                <a:solidFill>
                  <a:schemeClr val="tx2">
                    <a:lumMod val="75000"/>
                  </a:schemeClr>
                </a:solidFill>
                <a:cs typeface="Helvetica" panose="020B0604020202020204" pitchFamily="34" charset="0"/>
              </a:rPr>
              <a:t>Court</a:t>
            </a:r>
            <a:endParaRPr lang="en-US" sz="3200" dirty="0" smtClean="0">
              <a:solidFill>
                <a:schemeClr val="tx2">
                  <a:lumMod val="75000"/>
                </a:schemeClr>
              </a:solidFill>
              <a:cs typeface="Helvetica" panose="020B0604020202020204" pitchFamily="34" charset="0"/>
            </a:endParaRPr>
          </a:p>
          <a:p>
            <a:pPr marL="457200" indent="-457200">
              <a:buClr>
                <a:schemeClr val="tx2">
                  <a:lumMod val="75000"/>
                </a:schemeClr>
              </a:buClr>
              <a:buFont typeface="Arial" panose="020B0604020202020204" pitchFamily="34" charset="0"/>
              <a:buChar char="•"/>
            </a:pPr>
            <a:r>
              <a:rPr lang="en-US" sz="3200" dirty="0" smtClean="0">
                <a:solidFill>
                  <a:schemeClr val="tx2">
                    <a:lumMod val="75000"/>
                  </a:schemeClr>
                </a:solidFill>
                <a:cs typeface="Helvetica" panose="020B0604020202020204" pitchFamily="34" charset="0"/>
              </a:rPr>
              <a:t>What do you think CASA will recommend?</a:t>
            </a:r>
          </a:p>
          <a:p>
            <a:pPr marL="914400" lvl="1" indent="-457200">
              <a:buClr>
                <a:schemeClr val="tx2">
                  <a:lumMod val="75000"/>
                </a:schemeClr>
              </a:buClr>
              <a:buFont typeface="Arial" panose="020B0604020202020204" pitchFamily="34" charset="0"/>
              <a:buChar char="•"/>
            </a:pPr>
            <a:r>
              <a:rPr lang="en-US" sz="2400" dirty="0" smtClean="0">
                <a:solidFill>
                  <a:schemeClr val="tx2">
                    <a:lumMod val="75000"/>
                  </a:schemeClr>
                </a:solidFill>
                <a:cs typeface="Helvetica" panose="020B0604020202020204" pitchFamily="34" charset="0"/>
              </a:rPr>
              <a:t>Move visits to closer location </a:t>
            </a:r>
          </a:p>
          <a:p>
            <a:pPr marL="914400" lvl="1" indent="-457200">
              <a:buClr>
                <a:schemeClr val="tx2">
                  <a:lumMod val="75000"/>
                </a:schemeClr>
              </a:buClr>
              <a:buFont typeface="Arial" panose="020B0604020202020204" pitchFamily="34" charset="0"/>
              <a:buChar char="•"/>
            </a:pPr>
            <a:r>
              <a:rPr lang="en-US" sz="2400" dirty="0" smtClean="0">
                <a:solidFill>
                  <a:schemeClr val="tx2">
                    <a:lumMod val="75000"/>
                  </a:schemeClr>
                </a:solidFill>
                <a:cs typeface="Helvetica" panose="020B0604020202020204" pitchFamily="34" charset="0"/>
              </a:rPr>
              <a:t>Consider a different time frame for visits or a math tutor</a:t>
            </a:r>
          </a:p>
          <a:p>
            <a:pPr marL="914400" lvl="1" indent="-457200">
              <a:buClr>
                <a:schemeClr val="tx2">
                  <a:lumMod val="75000"/>
                </a:schemeClr>
              </a:buClr>
              <a:buFont typeface="Arial" panose="020B0604020202020204" pitchFamily="34" charset="0"/>
              <a:buChar char="•"/>
            </a:pPr>
            <a:r>
              <a:rPr lang="en-US" sz="2400" dirty="0" smtClean="0">
                <a:solidFill>
                  <a:schemeClr val="tx2">
                    <a:lumMod val="75000"/>
                  </a:schemeClr>
                </a:solidFill>
                <a:cs typeface="Helvetica" panose="020B0604020202020204" pitchFamily="34" charset="0"/>
              </a:rPr>
              <a:t>Continue reunification services</a:t>
            </a:r>
          </a:p>
          <a:p>
            <a:pPr marL="914400" lvl="1" indent="-457200">
              <a:buClr>
                <a:schemeClr val="tx2">
                  <a:lumMod val="75000"/>
                </a:schemeClr>
              </a:buClr>
              <a:buFont typeface="Arial" panose="020B0604020202020204" pitchFamily="34" charset="0"/>
              <a:buChar char="•"/>
            </a:pPr>
            <a:endParaRPr lang="en-US" sz="2400" dirty="0" smtClean="0">
              <a:solidFill>
                <a:schemeClr val="tx2">
                  <a:lumMod val="75000"/>
                </a:schemeClr>
              </a:solidFill>
              <a:cs typeface="Helvetica" panose="020B0604020202020204" pitchFamily="34" charset="0"/>
            </a:endParaRPr>
          </a:p>
        </p:txBody>
      </p:sp>
    </p:spTree>
    <p:extLst>
      <p:ext uri="{BB962C8B-B14F-4D97-AF65-F5344CB8AC3E}">
        <p14:creationId xmlns:p14="http://schemas.microsoft.com/office/powerpoint/2010/main" val="144103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000"/>
                                        <p:tgtEl>
                                          <p:spTgt spid="6">
                                            <p:txEl>
                                              <p:pRg st="3" end="3"/>
                                            </p:txEl>
                                          </p:spTgt>
                                        </p:tgtEl>
                                      </p:cBhvr>
                                    </p:animEffect>
                                    <p:anim calcmode="lin" valueType="num">
                                      <p:cBhvr>
                                        <p:cTn id="1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 calcmode="lin" valueType="num">
                                      <p:cBhvr additive="base">
                                        <p:cTn id="24"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 calcmode="lin" valueType="num">
                                      <p:cBhvr additive="base">
                                        <p:cTn id="30"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 calcmode="lin" valueType="num">
                                      <p:cBhvr additive="base">
                                        <p:cTn id="34"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284" y="368710"/>
            <a:ext cx="8234516" cy="769441"/>
          </a:xfrm>
          <a:prstGeom prst="rect">
            <a:avLst/>
          </a:prstGeom>
          <a:noFill/>
        </p:spPr>
        <p:txBody>
          <a:bodyPr wrap="square" rtlCol="0">
            <a:spAutoFit/>
          </a:bodyPr>
          <a:lstStyle/>
          <a:p>
            <a:r>
              <a:rPr lang="en-US" sz="4400" b="1" dirty="0" smtClean="0">
                <a:solidFill>
                  <a:srgbClr val="1F497D">
                    <a:lumMod val="75000"/>
                  </a:srgbClr>
                </a:solidFill>
              </a:rPr>
              <a:t>Sapphire Update</a:t>
            </a:r>
            <a:endParaRPr lang="en-US" sz="4400" b="1" dirty="0">
              <a:solidFill>
                <a:srgbClr val="1F497D">
                  <a:lumMod val="75000"/>
                </a:srgbClr>
              </a:solidFill>
            </a:endParaRPr>
          </a:p>
        </p:txBody>
      </p:sp>
      <p:sp>
        <p:nvSpPr>
          <p:cNvPr id="6" name="TextBox 5"/>
          <p:cNvSpPr txBox="1"/>
          <p:nvPr/>
        </p:nvSpPr>
        <p:spPr>
          <a:xfrm>
            <a:off x="457200" y="1712655"/>
            <a:ext cx="8229600" cy="3416320"/>
          </a:xfrm>
          <a:prstGeom prst="rect">
            <a:avLst/>
          </a:prstGeom>
          <a:noFill/>
        </p:spPr>
        <p:txBody>
          <a:bodyPr wrap="square" rtlCol="0">
            <a:spAutoFit/>
          </a:bodyPr>
          <a:lstStyle/>
          <a:p>
            <a:pPr marL="457200" indent="-457200">
              <a:buClr>
                <a:srgbClr val="1F497D">
                  <a:lumMod val="75000"/>
                </a:srgbClr>
              </a:buClr>
              <a:buFont typeface="Arial" panose="020B0604020202020204" pitchFamily="34" charset="0"/>
              <a:buChar char="•"/>
            </a:pPr>
            <a:r>
              <a:rPr lang="en-US" altLang="en-US" sz="2400" dirty="0">
                <a:solidFill>
                  <a:srgbClr val="1F497D">
                    <a:lumMod val="75000"/>
                  </a:srgbClr>
                </a:solidFill>
              </a:rPr>
              <a:t>After six years of advocacy, Sapphire is now in high school. She lives in a resource family home and is doing well in school.</a:t>
            </a:r>
          </a:p>
          <a:p>
            <a:pPr marL="457200" indent="-457200">
              <a:buClr>
                <a:srgbClr val="1F497D">
                  <a:lumMod val="75000"/>
                </a:srgbClr>
              </a:buClr>
              <a:buFont typeface="Arial" panose="020B0604020202020204" pitchFamily="34" charset="0"/>
              <a:buChar char="•"/>
            </a:pPr>
            <a:r>
              <a:rPr lang="en-US" altLang="en-US" sz="2400" dirty="0">
                <a:solidFill>
                  <a:srgbClr val="1F497D">
                    <a:lumMod val="75000"/>
                  </a:srgbClr>
                </a:solidFill>
              </a:rPr>
              <a:t>Her CASA remains a steady support and holds </a:t>
            </a:r>
            <a:r>
              <a:rPr lang="en-US" altLang="en-US" sz="2400" dirty="0" err="1">
                <a:solidFill>
                  <a:srgbClr val="1F497D">
                    <a:lumMod val="75000"/>
                  </a:srgbClr>
                </a:solidFill>
              </a:rPr>
              <a:t>ed</a:t>
            </a:r>
            <a:r>
              <a:rPr lang="en-US" altLang="en-US" sz="2400" dirty="0">
                <a:solidFill>
                  <a:srgbClr val="1F497D">
                    <a:lumMod val="75000"/>
                  </a:srgbClr>
                </a:solidFill>
              </a:rPr>
              <a:t> rights. Sapphire now willingly reports her grades and talks about academics with her CASA. </a:t>
            </a:r>
          </a:p>
          <a:p>
            <a:pPr marL="457200" indent="-457200">
              <a:buClr>
                <a:srgbClr val="1F497D">
                  <a:lumMod val="75000"/>
                </a:srgbClr>
              </a:buClr>
              <a:buFont typeface="Arial" panose="020B0604020202020204" pitchFamily="34" charset="0"/>
              <a:buChar char="•"/>
            </a:pPr>
            <a:r>
              <a:rPr lang="en-US" altLang="en-US" sz="2400" dirty="0">
                <a:solidFill>
                  <a:srgbClr val="1F497D">
                    <a:lumMod val="75000"/>
                  </a:srgbClr>
                </a:solidFill>
              </a:rPr>
              <a:t>Sapphire’s adult sister has continued positive contact and Sapphire may visit her out of state over spring break. </a:t>
            </a:r>
          </a:p>
          <a:p>
            <a:pPr>
              <a:buClr>
                <a:srgbClr val="1F497D">
                  <a:lumMod val="75000"/>
                </a:srgbClr>
              </a:buClr>
            </a:pPr>
            <a:endParaRPr lang="en-US" sz="2400" dirty="0">
              <a:solidFill>
                <a:srgbClr val="1F497D">
                  <a:lumMod val="75000"/>
                </a:srgbClr>
              </a:solidFill>
            </a:endParaRPr>
          </a:p>
        </p:txBody>
      </p:sp>
    </p:spTree>
    <p:extLst>
      <p:ext uri="{BB962C8B-B14F-4D97-AF65-F5344CB8AC3E}">
        <p14:creationId xmlns:p14="http://schemas.microsoft.com/office/powerpoint/2010/main" val="1624781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685800" y="2130425"/>
            <a:ext cx="7772400" cy="1470025"/>
          </a:xfrm>
        </p:spPr>
        <p:txBody>
          <a:bodyPr/>
          <a:lstStyle/>
          <a:p>
            <a:r>
              <a:rPr lang="en-US" b="1" dirty="0" smtClean="0">
                <a:solidFill>
                  <a:schemeClr val="tx2">
                    <a:lumMod val="75000"/>
                  </a:schemeClr>
                </a:solidFill>
                <a:cs typeface="Helvetica" pitchFamily="34" charset="0"/>
              </a:rPr>
              <a:t>Questions?</a:t>
            </a:r>
            <a:endParaRPr lang="en-US" b="1" dirty="0">
              <a:solidFill>
                <a:schemeClr val="tx2">
                  <a:lumMod val="75000"/>
                </a:schemeClr>
              </a:solidFill>
              <a:ea typeface="Verdana" pitchFamily="34" charset="0"/>
              <a:cs typeface="Helvetica" pitchFamily="34" charset="0"/>
            </a:endParaRPr>
          </a:p>
        </p:txBody>
      </p:sp>
    </p:spTree>
    <p:extLst>
      <p:ext uri="{BB962C8B-B14F-4D97-AF65-F5344CB8AC3E}">
        <p14:creationId xmlns:p14="http://schemas.microsoft.com/office/powerpoint/2010/main" val="3886398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p:cNvSpPr txBox="1"/>
          <p:nvPr/>
        </p:nvSpPr>
        <p:spPr>
          <a:xfrm>
            <a:off x="452284" y="368710"/>
            <a:ext cx="8234516" cy="769441"/>
          </a:xfrm>
          <a:prstGeom prst="rect">
            <a:avLst/>
          </a:prstGeom>
          <a:noFill/>
        </p:spPr>
        <p:txBody>
          <a:bodyPr wrap="square" rtlCol="0">
            <a:spAutoFit/>
          </a:bodyPr>
          <a:lstStyle/>
          <a:p>
            <a:r>
              <a:rPr lang="en-US" sz="4400" b="1" dirty="0" smtClean="0">
                <a:solidFill>
                  <a:schemeClr val="tx2">
                    <a:lumMod val="75000"/>
                  </a:schemeClr>
                </a:solidFill>
                <a:cs typeface="Helvetica" panose="020B0604020202020204" pitchFamily="34" charset="0"/>
              </a:rPr>
              <a:t>Dependency Timeline</a:t>
            </a:r>
            <a:endParaRPr lang="en-US" sz="4400" b="1" dirty="0">
              <a:solidFill>
                <a:schemeClr val="tx2">
                  <a:lumMod val="75000"/>
                </a:schemeClr>
              </a:solidFill>
              <a:cs typeface="Helvetica" panose="020B0604020202020204" pitchFamily="34" charset="0"/>
            </a:endParaRPr>
          </a:p>
        </p:txBody>
      </p:sp>
      <p:grpSp>
        <p:nvGrpSpPr>
          <p:cNvPr id="9" name="Group 8"/>
          <p:cNvGrpSpPr/>
          <p:nvPr/>
        </p:nvGrpSpPr>
        <p:grpSpPr>
          <a:xfrm>
            <a:off x="111708" y="1371600"/>
            <a:ext cx="8803692" cy="4752532"/>
            <a:chOff x="111708" y="1371600"/>
            <a:chExt cx="8803692" cy="4752532"/>
          </a:xfrm>
        </p:grpSpPr>
        <p:cxnSp>
          <p:nvCxnSpPr>
            <p:cNvPr id="5" name="Straight Connector 4"/>
            <p:cNvCxnSpPr/>
            <p:nvPr/>
          </p:nvCxnSpPr>
          <p:spPr>
            <a:xfrm flipV="1">
              <a:off x="381000" y="4335989"/>
              <a:ext cx="7772400" cy="5179"/>
            </a:xfrm>
            <a:prstGeom prst="line">
              <a:avLst/>
            </a:prstGeom>
            <a:ln w="38100" cmpd="sng">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1000" y="3726389"/>
              <a:ext cx="0" cy="609600"/>
            </a:xfrm>
            <a:prstGeom prst="line">
              <a:avLst/>
            </a:prstGeom>
            <a:ln w="38100" cmpd="sng">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219200" y="3751556"/>
              <a:ext cx="0" cy="609600"/>
            </a:xfrm>
            <a:prstGeom prst="line">
              <a:avLst/>
            </a:prstGeom>
            <a:ln w="38100" cmpd="sng">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667000" y="3731568"/>
              <a:ext cx="0" cy="609600"/>
            </a:xfrm>
            <a:prstGeom prst="line">
              <a:avLst/>
            </a:prstGeom>
            <a:ln w="38100" cmpd="sng">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76400" y="3726389"/>
              <a:ext cx="0" cy="609600"/>
            </a:xfrm>
            <a:prstGeom prst="line">
              <a:avLst/>
            </a:prstGeom>
            <a:ln w="38100" cmpd="sng">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883742" y="3726389"/>
              <a:ext cx="0" cy="609600"/>
            </a:xfrm>
            <a:prstGeom prst="line">
              <a:avLst/>
            </a:prstGeom>
            <a:ln w="38100" cmpd="sng">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181600" y="3731568"/>
              <a:ext cx="0" cy="609600"/>
            </a:xfrm>
            <a:prstGeom prst="line">
              <a:avLst/>
            </a:prstGeom>
            <a:ln w="38100" cmpd="sng">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248400" y="3726389"/>
              <a:ext cx="0" cy="609600"/>
            </a:xfrm>
            <a:prstGeom prst="line">
              <a:avLst/>
            </a:prstGeom>
            <a:ln w="38100" cmpd="sng">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153400" y="3726389"/>
              <a:ext cx="0" cy="609600"/>
            </a:xfrm>
            <a:prstGeom prst="line">
              <a:avLst/>
            </a:prstGeom>
            <a:ln w="381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1708" y="3309665"/>
              <a:ext cx="762000" cy="400110"/>
            </a:xfrm>
            <a:prstGeom prst="rect">
              <a:avLst/>
            </a:prstGeom>
            <a:noFill/>
          </p:spPr>
          <p:txBody>
            <a:bodyPr wrap="square" rtlCol="0">
              <a:spAutoFit/>
            </a:bodyPr>
            <a:lstStyle/>
            <a:p>
              <a:r>
                <a:rPr lang="en-US" sz="1000" b="1" dirty="0" smtClean="0">
                  <a:solidFill>
                    <a:srgbClr val="002060"/>
                  </a:solidFill>
                  <a:latin typeface="Arial" panose="020B0604020202020204" pitchFamily="34" charset="0"/>
                  <a:cs typeface="Arial" panose="020B0604020202020204" pitchFamily="34" charset="0"/>
                </a:rPr>
                <a:t>Referral</a:t>
              </a:r>
            </a:p>
            <a:p>
              <a:r>
                <a:rPr lang="en-US" sz="1000" b="1" dirty="0" smtClean="0">
                  <a:solidFill>
                    <a:srgbClr val="002060"/>
                  </a:solidFill>
                  <a:latin typeface="Arial" panose="020B0604020202020204" pitchFamily="34" charset="0"/>
                  <a:cs typeface="Arial" panose="020B0604020202020204" pitchFamily="34" charset="0"/>
                </a:rPr>
                <a:t>Call</a:t>
              </a:r>
              <a:endParaRPr lang="en-US" sz="1000" b="1" dirty="0">
                <a:solidFill>
                  <a:srgbClr val="002060"/>
                </a:solidFill>
                <a:latin typeface="Arial" panose="020B0604020202020204" pitchFamily="34" charset="0"/>
                <a:cs typeface="Arial" panose="020B0604020202020204" pitchFamily="34" charset="0"/>
              </a:endParaRPr>
            </a:p>
          </p:txBody>
        </p:sp>
        <p:sp>
          <p:nvSpPr>
            <p:cNvPr id="21" name="TextBox 20"/>
            <p:cNvSpPr txBox="1"/>
            <p:nvPr/>
          </p:nvSpPr>
          <p:spPr>
            <a:xfrm>
              <a:off x="817854" y="3525816"/>
              <a:ext cx="838200" cy="246221"/>
            </a:xfrm>
            <a:prstGeom prst="rect">
              <a:avLst/>
            </a:prstGeom>
            <a:noFill/>
          </p:spPr>
          <p:txBody>
            <a:bodyPr wrap="square" rtlCol="0">
              <a:spAutoFit/>
            </a:bodyPr>
            <a:lstStyle/>
            <a:p>
              <a:r>
                <a:rPr lang="en-US" sz="1000" b="1" dirty="0" smtClean="0">
                  <a:solidFill>
                    <a:srgbClr val="002060"/>
                  </a:solidFill>
                  <a:latin typeface="Arial" panose="020B0604020202020204" pitchFamily="34" charset="0"/>
                  <a:cs typeface="Arial" panose="020B0604020202020204" pitchFamily="34" charset="0"/>
                </a:rPr>
                <a:t>Detention</a:t>
              </a:r>
              <a:endParaRPr lang="en-US" sz="1000" b="1" dirty="0">
                <a:solidFill>
                  <a:srgbClr val="002060"/>
                </a:solidFill>
                <a:latin typeface="Arial" panose="020B0604020202020204" pitchFamily="34" charset="0"/>
                <a:cs typeface="Arial" panose="020B0604020202020204" pitchFamily="34" charset="0"/>
              </a:endParaRPr>
            </a:p>
          </p:txBody>
        </p:sp>
        <p:sp>
          <p:nvSpPr>
            <p:cNvPr id="22" name="TextBox 21"/>
            <p:cNvSpPr txBox="1"/>
            <p:nvPr/>
          </p:nvSpPr>
          <p:spPr>
            <a:xfrm>
              <a:off x="4800600" y="3352800"/>
              <a:ext cx="1066800" cy="400110"/>
            </a:xfrm>
            <a:prstGeom prst="rect">
              <a:avLst/>
            </a:prstGeom>
            <a:noFill/>
          </p:spPr>
          <p:txBody>
            <a:bodyPr wrap="square" rtlCol="0">
              <a:spAutoFit/>
            </a:bodyPr>
            <a:lstStyle/>
            <a:p>
              <a:r>
                <a:rPr lang="en-US" sz="1000" b="1" dirty="0" smtClean="0">
                  <a:solidFill>
                    <a:srgbClr val="002060"/>
                  </a:solidFill>
                  <a:latin typeface="Arial" panose="020B0604020202020204" pitchFamily="34" charset="0"/>
                  <a:cs typeface="Arial" panose="020B0604020202020204" pitchFamily="34" charset="0"/>
                </a:rPr>
                <a:t>18 Month Review</a:t>
              </a:r>
              <a:endParaRPr lang="en-US" sz="1000" b="1" dirty="0">
                <a:solidFill>
                  <a:srgbClr val="002060"/>
                </a:solidFill>
                <a:latin typeface="Arial" panose="020B0604020202020204" pitchFamily="34" charset="0"/>
                <a:cs typeface="Arial" panose="020B0604020202020204" pitchFamily="34" charset="0"/>
              </a:endParaRPr>
            </a:p>
          </p:txBody>
        </p:sp>
        <p:sp>
          <p:nvSpPr>
            <p:cNvPr id="23" name="TextBox 22"/>
            <p:cNvSpPr txBox="1"/>
            <p:nvPr/>
          </p:nvSpPr>
          <p:spPr>
            <a:xfrm>
              <a:off x="3540842" y="4489103"/>
              <a:ext cx="685800" cy="600164"/>
            </a:xfrm>
            <a:prstGeom prst="rect">
              <a:avLst/>
            </a:prstGeom>
            <a:noFill/>
          </p:spPr>
          <p:txBody>
            <a:bodyPr wrap="square" rtlCol="0">
              <a:spAutoFit/>
            </a:bodyPr>
            <a:lstStyle/>
            <a:p>
              <a:r>
                <a:rPr lang="en-US" sz="1100" b="1" dirty="0" smtClean="0">
                  <a:solidFill>
                    <a:srgbClr val="002060"/>
                  </a:solidFill>
                  <a:latin typeface="Arial" panose="020B0604020202020204" pitchFamily="34" charset="0"/>
                  <a:cs typeface="Arial" panose="020B0604020202020204" pitchFamily="34" charset="0"/>
                </a:rPr>
                <a:t>CASA Report</a:t>
              </a:r>
            </a:p>
            <a:p>
              <a:endParaRPr lang="en-US" sz="1100" b="1" dirty="0">
                <a:solidFill>
                  <a:srgbClr val="002060"/>
                </a:solidFill>
                <a:latin typeface="Arial" panose="020B0604020202020204" pitchFamily="34" charset="0"/>
                <a:cs typeface="Arial" panose="020B0604020202020204" pitchFamily="34" charset="0"/>
              </a:endParaRPr>
            </a:p>
          </p:txBody>
        </p:sp>
        <p:sp>
          <p:nvSpPr>
            <p:cNvPr id="24" name="TextBox 23"/>
            <p:cNvSpPr txBox="1"/>
            <p:nvPr/>
          </p:nvSpPr>
          <p:spPr>
            <a:xfrm>
              <a:off x="2362200" y="3352800"/>
              <a:ext cx="1066800" cy="400110"/>
            </a:xfrm>
            <a:prstGeom prst="rect">
              <a:avLst/>
            </a:prstGeom>
            <a:noFill/>
          </p:spPr>
          <p:txBody>
            <a:bodyPr wrap="square" rtlCol="0">
              <a:spAutoFit/>
            </a:bodyPr>
            <a:lstStyle/>
            <a:p>
              <a:r>
                <a:rPr lang="en-US" sz="1000" b="1" dirty="0" smtClean="0">
                  <a:solidFill>
                    <a:srgbClr val="002060"/>
                  </a:solidFill>
                  <a:latin typeface="Arial" panose="020B0604020202020204" pitchFamily="34" charset="0"/>
                  <a:cs typeface="Arial" panose="020B0604020202020204" pitchFamily="34" charset="0"/>
                </a:rPr>
                <a:t>6 Month Review</a:t>
              </a:r>
              <a:endParaRPr lang="en-US" sz="1000" b="1" dirty="0">
                <a:solidFill>
                  <a:srgbClr val="002060"/>
                </a:solidFill>
                <a:latin typeface="Arial" panose="020B0604020202020204" pitchFamily="34" charset="0"/>
                <a:cs typeface="Arial" panose="020B0604020202020204" pitchFamily="34" charset="0"/>
              </a:endParaRPr>
            </a:p>
          </p:txBody>
        </p:sp>
        <p:sp>
          <p:nvSpPr>
            <p:cNvPr id="25" name="TextBox 24"/>
            <p:cNvSpPr txBox="1"/>
            <p:nvPr/>
          </p:nvSpPr>
          <p:spPr>
            <a:xfrm>
              <a:off x="3429000" y="3352800"/>
              <a:ext cx="1143000" cy="400110"/>
            </a:xfrm>
            <a:prstGeom prst="rect">
              <a:avLst/>
            </a:prstGeom>
            <a:noFill/>
          </p:spPr>
          <p:txBody>
            <a:bodyPr wrap="square" rtlCol="0">
              <a:spAutoFit/>
            </a:bodyPr>
            <a:lstStyle/>
            <a:p>
              <a:r>
                <a:rPr lang="en-US" sz="1000" b="1" dirty="0" smtClean="0">
                  <a:solidFill>
                    <a:srgbClr val="002060"/>
                  </a:solidFill>
                  <a:latin typeface="Arial" panose="020B0604020202020204" pitchFamily="34" charset="0"/>
                  <a:cs typeface="Arial" panose="020B0604020202020204" pitchFamily="34" charset="0"/>
                </a:rPr>
                <a:t>12 Month Review</a:t>
              </a:r>
              <a:endParaRPr lang="en-US" sz="1000" b="1" dirty="0">
                <a:solidFill>
                  <a:srgbClr val="002060"/>
                </a:solidFill>
                <a:latin typeface="Arial" panose="020B0604020202020204" pitchFamily="34" charset="0"/>
                <a:cs typeface="Arial" panose="020B0604020202020204" pitchFamily="34" charset="0"/>
              </a:endParaRPr>
            </a:p>
          </p:txBody>
        </p:sp>
        <p:sp>
          <p:nvSpPr>
            <p:cNvPr id="28" name="TextBox 27"/>
            <p:cNvSpPr txBox="1"/>
            <p:nvPr/>
          </p:nvSpPr>
          <p:spPr>
            <a:xfrm>
              <a:off x="5943600" y="3472190"/>
              <a:ext cx="838200" cy="246221"/>
            </a:xfrm>
            <a:prstGeom prst="rect">
              <a:avLst/>
            </a:prstGeom>
            <a:noFill/>
          </p:spPr>
          <p:txBody>
            <a:bodyPr wrap="square" rtlCol="0">
              <a:spAutoFit/>
            </a:bodyPr>
            <a:lstStyle/>
            <a:p>
              <a:r>
                <a:rPr lang="en-US" sz="1000" b="1" dirty="0" smtClean="0">
                  <a:solidFill>
                    <a:srgbClr val="002060"/>
                  </a:solidFill>
                  <a:latin typeface="Arial" panose="020B0604020202020204" pitchFamily="34" charset="0"/>
                  <a:cs typeface="Arial" panose="020B0604020202020204" pitchFamily="34" charset="0"/>
                </a:rPr>
                <a:t>366.26 </a:t>
              </a:r>
              <a:endParaRPr lang="en-US" sz="1000" b="1" dirty="0">
                <a:solidFill>
                  <a:srgbClr val="002060"/>
                </a:solidFill>
                <a:latin typeface="Arial" panose="020B0604020202020204" pitchFamily="34" charset="0"/>
                <a:cs typeface="Arial" panose="020B0604020202020204" pitchFamily="34" charset="0"/>
              </a:endParaRPr>
            </a:p>
          </p:txBody>
        </p:sp>
        <p:sp>
          <p:nvSpPr>
            <p:cNvPr id="30" name="TextBox 29"/>
            <p:cNvSpPr txBox="1"/>
            <p:nvPr/>
          </p:nvSpPr>
          <p:spPr>
            <a:xfrm>
              <a:off x="2438400" y="4489103"/>
              <a:ext cx="685800" cy="600164"/>
            </a:xfrm>
            <a:prstGeom prst="rect">
              <a:avLst/>
            </a:prstGeom>
            <a:noFill/>
          </p:spPr>
          <p:txBody>
            <a:bodyPr wrap="square" rtlCol="0">
              <a:spAutoFit/>
            </a:bodyPr>
            <a:lstStyle/>
            <a:p>
              <a:r>
                <a:rPr lang="en-US" sz="1100" b="1" dirty="0" smtClean="0">
                  <a:solidFill>
                    <a:srgbClr val="002060"/>
                  </a:solidFill>
                  <a:latin typeface="Arial" panose="020B0604020202020204" pitchFamily="34" charset="0"/>
                  <a:cs typeface="Arial" panose="020B0604020202020204" pitchFamily="34" charset="0"/>
                </a:rPr>
                <a:t>CASA Report</a:t>
              </a:r>
            </a:p>
            <a:p>
              <a:endParaRPr lang="en-US" sz="1100" b="1" dirty="0">
                <a:solidFill>
                  <a:srgbClr val="002060"/>
                </a:solidFill>
                <a:latin typeface="Arial" panose="020B0604020202020204" pitchFamily="34" charset="0"/>
                <a:cs typeface="Arial" panose="020B0604020202020204" pitchFamily="34" charset="0"/>
              </a:endParaRPr>
            </a:p>
          </p:txBody>
        </p:sp>
        <p:sp>
          <p:nvSpPr>
            <p:cNvPr id="32" name="TextBox 31"/>
            <p:cNvSpPr txBox="1"/>
            <p:nvPr/>
          </p:nvSpPr>
          <p:spPr>
            <a:xfrm>
              <a:off x="4838700" y="4489103"/>
              <a:ext cx="685800" cy="600164"/>
            </a:xfrm>
            <a:prstGeom prst="rect">
              <a:avLst/>
            </a:prstGeom>
            <a:noFill/>
          </p:spPr>
          <p:txBody>
            <a:bodyPr wrap="square" rtlCol="0">
              <a:spAutoFit/>
            </a:bodyPr>
            <a:lstStyle/>
            <a:p>
              <a:r>
                <a:rPr lang="en-US" sz="1100" b="1" dirty="0" smtClean="0">
                  <a:solidFill>
                    <a:srgbClr val="002060"/>
                  </a:solidFill>
                  <a:latin typeface="Arial" panose="020B0604020202020204" pitchFamily="34" charset="0"/>
                  <a:cs typeface="Arial" panose="020B0604020202020204" pitchFamily="34" charset="0"/>
                </a:rPr>
                <a:t>CASA Report</a:t>
              </a:r>
            </a:p>
            <a:p>
              <a:endParaRPr lang="en-US" sz="1100" b="1" dirty="0">
                <a:solidFill>
                  <a:srgbClr val="002060"/>
                </a:solidFill>
                <a:latin typeface="Arial" panose="020B0604020202020204" pitchFamily="34" charset="0"/>
                <a:cs typeface="Arial" panose="020B0604020202020204" pitchFamily="34" charset="0"/>
              </a:endParaRPr>
            </a:p>
          </p:txBody>
        </p:sp>
        <p:sp>
          <p:nvSpPr>
            <p:cNvPr id="33" name="TextBox 32"/>
            <p:cNvSpPr txBox="1"/>
            <p:nvPr/>
          </p:nvSpPr>
          <p:spPr>
            <a:xfrm>
              <a:off x="6019800" y="4489103"/>
              <a:ext cx="685800" cy="600164"/>
            </a:xfrm>
            <a:prstGeom prst="rect">
              <a:avLst/>
            </a:prstGeom>
            <a:noFill/>
          </p:spPr>
          <p:txBody>
            <a:bodyPr wrap="square" rtlCol="0">
              <a:spAutoFit/>
            </a:bodyPr>
            <a:lstStyle/>
            <a:p>
              <a:r>
                <a:rPr lang="en-US" sz="1100" b="1" dirty="0" smtClean="0">
                  <a:solidFill>
                    <a:srgbClr val="002060"/>
                  </a:solidFill>
                  <a:latin typeface="Arial" panose="020B0604020202020204" pitchFamily="34" charset="0"/>
                  <a:cs typeface="Arial" panose="020B0604020202020204" pitchFamily="34" charset="0"/>
                </a:rPr>
                <a:t>CASA Report</a:t>
              </a:r>
            </a:p>
            <a:p>
              <a:endParaRPr lang="en-US" sz="1100" b="1" dirty="0">
                <a:solidFill>
                  <a:srgbClr val="002060"/>
                </a:solidFill>
                <a:latin typeface="Arial" panose="020B0604020202020204" pitchFamily="34" charset="0"/>
                <a:cs typeface="Arial" panose="020B0604020202020204" pitchFamily="34" charset="0"/>
              </a:endParaRPr>
            </a:p>
          </p:txBody>
        </p:sp>
        <p:sp>
          <p:nvSpPr>
            <p:cNvPr id="34" name="TextBox 33"/>
            <p:cNvSpPr txBox="1"/>
            <p:nvPr/>
          </p:nvSpPr>
          <p:spPr>
            <a:xfrm>
              <a:off x="7924800" y="4489103"/>
              <a:ext cx="685800" cy="600164"/>
            </a:xfrm>
            <a:prstGeom prst="rect">
              <a:avLst/>
            </a:prstGeom>
            <a:noFill/>
          </p:spPr>
          <p:txBody>
            <a:bodyPr wrap="square" rtlCol="0">
              <a:spAutoFit/>
            </a:bodyPr>
            <a:lstStyle/>
            <a:p>
              <a:r>
                <a:rPr lang="en-US" sz="1100" b="1" dirty="0" smtClean="0">
                  <a:solidFill>
                    <a:srgbClr val="002060"/>
                  </a:solidFill>
                  <a:latin typeface="Arial" panose="020B0604020202020204" pitchFamily="34" charset="0"/>
                  <a:cs typeface="Arial" panose="020B0604020202020204" pitchFamily="34" charset="0"/>
                </a:rPr>
                <a:t>CASA Report</a:t>
              </a:r>
            </a:p>
            <a:p>
              <a:endParaRPr lang="en-US" sz="1100" b="1" dirty="0">
                <a:solidFill>
                  <a:srgbClr val="002060"/>
                </a:solidFill>
                <a:latin typeface="Arial" panose="020B0604020202020204" pitchFamily="34" charset="0"/>
                <a:cs typeface="Arial" panose="020B0604020202020204" pitchFamily="34" charset="0"/>
              </a:endParaRPr>
            </a:p>
          </p:txBody>
        </p:sp>
        <p:sp>
          <p:nvSpPr>
            <p:cNvPr id="65" name="TextBox 64"/>
            <p:cNvSpPr txBox="1"/>
            <p:nvPr/>
          </p:nvSpPr>
          <p:spPr>
            <a:xfrm>
              <a:off x="6362700" y="3480026"/>
              <a:ext cx="1333500" cy="369332"/>
            </a:xfrm>
            <a:prstGeom prst="rect">
              <a:avLst/>
            </a:prstGeom>
            <a:noFill/>
          </p:spPr>
          <p:txBody>
            <a:bodyPr wrap="square" rtlCol="0">
              <a:spAutoFit/>
            </a:bodyPr>
            <a:lstStyle/>
            <a:p>
              <a:endParaRPr lang="en-US" dirty="0"/>
            </a:p>
          </p:txBody>
        </p:sp>
        <p:grpSp>
          <p:nvGrpSpPr>
            <p:cNvPr id="3" name="Group 2"/>
            <p:cNvGrpSpPr/>
            <p:nvPr/>
          </p:nvGrpSpPr>
          <p:grpSpPr>
            <a:xfrm>
              <a:off x="1457325" y="3276594"/>
              <a:ext cx="1017526" cy="649332"/>
              <a:chOff x="1444137" y="3296148"/>
              <a:chExt cx="860984" cy="563528"/>
            </a:xfrm>
          </p:grpSpPr>
          <p:sp>
            <p:nvSpPr>
              <p:cNvPr id="26" name="TextBox 25"/>
              <p:cNvSpPr txBox="1"/>
              <p:nvPr/>
            </p:nvSpPr>
            <p:spPr>
              <a:xfrm>
                <a:off x="1444137" y="3378885"/>
                <a:ext cx="838200" cy="480791"/>
              </a:xfrm>
              <a:prstGeom prst="rect">
                <a:avLst/>
              </a:prstGeom>
              <a:noFill/>
            </p:spPr>
            <p:txBody>
              <a:bodyPr wrap="square" rtlCol="0">
                <a:spAutoFit/>
              </a:bodyPr>
              <a:lstStyle/>
              <a:p>
                <a:r>
                  <a:rPr lang="en-US" sz="1000" b="1" dirty="0" smtClean="0">
                    <a:solidFill>
                      <a:srgbClr val="002060"/>
                    </a:solidFill>
                    <a:latin typeface="Arial" panose="020B0604020202020204" pitchFamily="34" charset="0"/>
                    <a:cs typeface="Arial" panose="020B0604020202020204" pitchFamily="34" charset="0"/>
                  </a:rPr>
                  <a:t>Jurisdiction/Disposition</a:t>
                </a:r>
              </a:p>
              <a:p>
                <a:endParaRPr lang="en-US" sz="1000" b="1" dirty="0">
                  <a:solidFill>
                    <a:srgbClr val="002060"/>
                  </a:solidFill>
                  <a:latin typeface="Arial" panose="020B0604020202020204" pitchFamily="34" charset="0"/>
                  <a:cs typeface="Arial" panose="020B0604020202020204" pitchFamily="34" charset="0"/>
                </a:endParaRPr>
              </a:p>
            </p:txBody>
          </p:sp>
          <p:sp>
            <p:nvSpPr>
              <p:cNvPr id="80" name="TextBox 79"/>
              <p:cNvSpPr txBox="1"/>
              <p:nvPr/>
            </p:nvSpPr>
            <p:spPr>
              <a:xfrm>
                <a:off x="2031393" y="3296148"/>
                <a:ext cx="273728" cy="347238"/>
              </a:xfrm>
              <a:prstGeom prst="rect">
                <a:avLst/>
              </a:prstGeom>
              <a:noFill/>
            </p:spPr>
            <p:txBody>
              <a:bodyPr wrap="square" rtlCol="0">
                <a:spAutoFit/>
              </a:bodyPr>
              <a:lstStyle/>
              <a:p>
                <a:r>
                  <a:rPr lang="en-US" sz="2000" b="1" dirty="0" smtClean="0">
                    <a:solidFill>
                      <a:srgbClr val="92D050"/>
                    </a:solidFill>
                  </a:rPr>
                  <a:t>*</a:t>
                </a:r>
                <a:endParaRPr lang="en-US" sz="2000" b="1" dirty="0">
                  <a:solidFill>
                    <a:srgbClr val="92D050"/>
                  </a:solidFill>
                </a:endParaRPr>
              </a:p>
            </p:txBody>
          </p:sp>
        </p:grpSp>
        <p:grpSp>
          <p:nvGrpSpPr>
            <p:cNvPr id="2" name="Group 1"/>
            <p:cNvGrpSpPr/>
            <p:nvPr/>
          </p:nvGrpSpPr>
          <p:grpSpPr>
            <a:xfrm>
              <a:off x="1676400" y="1676400"/>
              <a:ext cx="3505200" cy="1676400"/>
              <a:chOff x="1676400" y="1676400"/>
              <a:chExt cx="3505200" cy="1676400"/>
            </a:xfrm>
          </p:grpSpPr>
          <p:sp>
            <p:nvSpPr>
              <p:cNvPr id="39" name="TextBox 38"/>
              <p:cNvSpPr txBox="1"/>
              <p:nvPr/>
            </p:nvSpPr>
            <p:spPr>
              <a:xfrm>
                <a:off x="1676400" y="1676400"/>
                <a:ext cx="3505200" cy="523220"/>
              </a:xfrm>
              <a:prstGeom prst="rect">
                <a:avLst/>
              </a:prstGeom>
              <a:noFill/>
            </p:spPr>
            <p:txBody>
              <a:bodyPr wrap="square" rtlCol="0">
                <a:spAutoFit/>
              </a:bodyPr>
              <a:lstStyle/>
              <a:p>
                <a:pPr algn="ctr"/>
                <a:r>
                  <a:rPr lang="en-US" sz="2800" b="1" dirty="0" smtClean="0">
                    <a:solidFill>
                      <a:schemeClr val="tx2">
                        <a:lumMod val="75000"/>
                      </a:schemeClr>
                    </a:solidFill>
                  </a:rPr>
                  <a:t>Reunification</a:t>
                </a:r>
                <a:endParaRPr lang="en-US" sz="2800" b="1" dirty="0">
                  <a:solidFill>
                    <a:schemeClr val="tx2">
                      <a:lumMod val="75000"/>
                    </a:schemeClr>
                  </a:solidFill>
                </a:endParaRPr>
              </a:p>
            </p:txBody>
          </p:sp>
          <p:sp>
            <p:nvSpPr>
              <p:cNvPr id="48" name="Right Arrow Callout 47"/>
              <p:cNvSpPr/>
              <p:nvPr/>
            </p:nvSpPr>
            <p:spPr>
              <a:xfrm rot="16200000">
                <a:off x="2914650" y="895350"/>
                <a:ext cx="1028700" cy="3505200"/>
              </a:xfrm>
              <a:prstGeom prst="rightArrowCallout">
                <a:avLst/>
              </a:prstGeom>
              <a:noFill/>
              <a:ln w="3175"/>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rgbClr val="002060"/>
                  </a:solidFill>
                  <a:latin typeface="Arial" panose="020B0604020202020204" pitchFamily="34" charset="0"/>
                  <a:cs typeface="Arial" panose="020B0604020202020204" pitchFamily="34" charset="0"/>
                </a:endParaRPr>
              </a:p>
            </p:txBody>
          </p:sp>
          <p:cxnSp>
            <p:nvCxnSpPr>
              <p:cNvPr id="52" name="Straight Connector 51"/>
              <p:cNvCxnSpPr/>
              <p:nvPr/>
            </p:nvCxnSpPr>
            <p:spPr>
              <a:xfrm>
                <a:off x="1676400" y="3052465"/>
                <a:ext cx="0" cy="300335"/>
              </a:xfrm>
              <a:prstGeom prst="line">
                <a:avLst/>
              </a:prstGeom>
              <a:noFill/>
              <a:ln w="3175">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59" name="Straight Connector 58"/>
              <p:cNvCxnSpPr/>
              <p:nvPr/>
            </p:nvCxnSpPr>
            <p:spPr>
              <a:xfrm>
                <a:off x="5181600" y="2971800"/>
                <a:ext cx="0" cy="381000"/>
              </a:xfrm>
              <a:prstGeom prst="line">
                <a:avLst/>
              </a:prstGeom>
              <a:noFill/>
              <a:ln w="3175">
                <a:prstDash val="sysDash"/>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82" name="TextBox 81"/>
              <p:cNvSpPr txBox="1"/>
              <p:nvPr/>
            </p:nvSpPr>
            <p:spPr>
              <a:xfrm>
                <a:off x="1676400" y="2550112"/>
                <a:ext cx="3505200" cy="553998"/>
              </a:xfrm>
              <a:prstGeom prst="rect">
                <a:avLst/>
              </a:prstGeom>
              <a:noFill/>
              <a:effectLst/>
            </p:spPr>
            <p:txBody>
              <a:bodyPr wrap="square" rtlCol="0">
                <a:spAutoFit/>
              </a:bodyPr>
              <a:lstStyle/>
              <a:p>
                <a:pPr algn="ctr"/>
                <a:r>
                  <a:rPr lang="en-US" sz="1000" b="1" dirty="0">
                    <a:solidFill>
                      <a:srgbClr val="002060"/>
                    </a:solidFill>
                    <a:latin typeface="Arial" panose="020B0604020202020204" pitchFamily="34" charset="0"/>
                    <a:cs typeface="Arial" panose="020B0604020202020204" pitchFamily="34" charset="0"/>
                  </a:rPr>
                  <a:t>Reunification services can be terminated at the 6MRH, 12MRH, or </a:t>
                </a:r>
                <a:r>
                  <a:rPr lang="en-US" sz="1000" b="1" dirty="0" smtClean="0">
                    <a:solidFill>
                      <a:srgbClr val="002060"/>
                    </a:solidFill>
                    <a:latin typeface="Arial" panose="020B0604020202020204" pitchFamily="34" charset="0"/>
                    <a:cs typeface="Arial" panose="020B0604020202020204" pitchFamily="34" charset="0"/>
                  </a:rPr>
                  <a:t>18MRH. If reunified, Family Maintenance services start. If fail to reunify – a 366.26 hearing is set</a:t>
                </a:r>
                <a:endParaRPr lang="en-US" sz="1000" b="1" dirty="0">
                  <a:solidFill>
                    <a:srgbClr val="002060"/>
                  </a:solidFill>
                  <a:latin typeface="Arial" panose="020B0604020202020204" pitchFamily="34" charset="0"/>
                  <a:cs typeface="Arial" panose="020B0604020202020204" pitchFamily="34" charset="0"/>
                </a:endParaRPr>
              </a:p>
            </p:txBody>
          </p:sp>
        </p:grpSp>
        <p:grpSp>
          <p:nvGrpSpPr>
            <p:cNvPr id="8" name="Group 7"/>
            <p:cNvGrpSpPr/>
            <p:nvPr/>
          </p:nvGrpSpPr>
          <p:grpSpPr>
            <a:xfrm>
              <a:off x="6515100" y="1371600"/>
              <a:ext cx="1714500" cy="1640094"/>
              <a:chOff x="6515100" y="1371600"/>
              <a:chExt cx="1714500" cy="1640094"/>
            </a:xfrm>
          </p:grpSpPr>
          <p:sp>
            <p:nvSpPr>
              <p:cNvPr id="72" name="Line Callout 2 71"/>
              <p:cNvSpPr/>
              <p:nvPr/>
            </p:nvSpPr>
            <p:spPr>
              <a:xfrm>
                <a:off x="6515100" y="1371600"/>
                <a:ext cx="1714500" cy="1524000"/>
              </a:xfrm>
              <a:prstGeom prst="borderCallout2">
                <a:avLst>
                  <a:gd name="adj1" fmla="val 18750"/>
                  <a:gd name="adj2" fmla="val -8333"/>
                  <a:gd name="adj3" fmla="val 18750"/>
                  <a:gd name="adj4" fmla="val -16667"/>
                  <a:gd name="adj5" fmla="val 133983"/>
                  <a:gd name="adj6" fmla="val -16009"/>
                </a:avLst>
              </a:prstGeom>
              <a:noFill/>
              <a:ln w="3175"/>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rgbClr val="002060"/>
                  </a:solidFill>
                  <a:latin typeface="Arial" panose="020B0604020202020204" pitchFamily="34" charset="0"/>
                  <a:cs typeface="Arial" panose="020B0604020202020204" pitchFamily="34" charset="0"/>
                </a:endParaRPr>
              </a:p>
            </p:txBody>
          </p:sp>
          <p:sp>
            <p:nvSpPr>
              <p:cNvPr id="86" name="TextBox 85"/>
              <p:cNvSpPr txBox="1"/>
              <p:nvPr/>
            </p:nvSpPr>
            <p:spPr>
              <a:xfrm>
                <a:off x="6582422" y="1380478"/>
                <a:ext cx="1647178" cy="1631216"/>
              </a:xfrm>
              <a:prstGeom prst="rect">
                <a:avLst/>
              </a:prstGeom>
              <a:noFill/>
            </p:spPr>
            <p:txBody>
              <a:bodyPr wrap="square" rtlCol="0">
                <a:spAutoFit/>
              </a:bodyPr>
              <a:lstStyle/>
              <a:p>
                <a:r>
                  <a:rPr lang="en-US" sz="1000" b="1" dirty="0" smtClean="0">
                    <a:solidFill>
                      <a:srgbClr val="002060"/>
                    </a:solidFill>
                    <a:latin typeface="Arial" panose="020B0604020202020204" pitchFamily="34" charset="0"/>
                    <a:cs typeface="Arial" panose="020B0604020202020204" pitchFamily="34" charset="0"/>
                  </a:rPr>
                  <a:t>Takes </a:t>
                </a:r>
                <a:r>
                  <a:rPr lang="en-US" sz="1000" b="1" dirty="0">
                    <a:solidFill>
                      <a:srgbClr val="002060"/>
                    </a:solidFill>
                    <a:latin typeface="Arial" panose="020B0604020202020204" pitchFamily="34" charset="0"/>
                    <a:cs typeface="Arial" panose="020B0604020202020204" pitchFamily="34" charset="0"/>
                  </a:rPr>
                  <a:t>place 120 days after reunification services are </a:t>
                </a:r>
                <a:r>
                  <a:rPr lang="en-US" sz="1000" b="1" dirty="0" smtClean="0">
                    <a:solidFill>
                      <a:srgbClr val="002060"/>
                    </a:solidFill>
                    <a:latin typeface="Arial" panose="020B0604020202020204" pitchFamily="34" charset="0"/>
                    <a:cs typeface="Arial" panose="020B0604020202020204" pitchFamily="34" charset="0"/>
                  </a:rPr>
                  <a:t>terminated</a:t>
                </a:r>
              </a:p>
              <a:p>
                <a:pPr marL="171450" indent="-171450">
                  <a:buFont typeface="Arial" panose="020B0604020202020204" pitchFamily="34" charset="0"/>
                  <a:buChar char="•"/>
                </a:pPr>
                <a:endParaRPr lang="en-US" sz="1000" b="1" dirty="0" smtClean="0">
                  <a:solidFill>
                    <a:srgbClr val="002060"/>
                  </a:solidFill>
                  <a:latin typeface="Arial" panose="020B0604020202020204" pitchFamily="34" charset="0"/>
                  <a:cs typeface="Arial" panose="020B0604020202020204" pitchFamily="34" charset="0"/>
                </a:endParaRPr>
              </a:p>
              <a:p>
                <a:r>
                  <a:rPr lang="en-US" sz="1000" b="1" dirty="0">
                    <a:solidFill>
                      <a:srgbClr val="002060"/>
                    </a:solidFill>
                    <a:latin typeface="Arial" panose="020B0604020202020204" pitchFamily="34" charset="0"/>
                    <a:cs typeface="Arial" panose="020B0604020202020204" pitchFamily="34" charset="0"/>
                  </a:rPr>
                  <a:t>Determines </a:t>
                </a:r>
                <a:r>
                  <a:rPr lang="en-US" sz="1000" b="1" dirty="0" smtClean="0">
                    <a:solidFill>
                      <a:srgbClr val="002060"/>
                    </a:solidFill>
                    <a:latin typeface="Arial" panose="020B0604020202020204" pitchFamily="34" charset="0"/>
                    <a:cs typeface="Arial" panose="020B0604020202020204" pitchFamily="34" charset="0"/>
                  </a:rPr>
                  <a:t>Permanent Plan:</a:t>
                </a:r>
              </a:p>
              <a:p>
                <a:r>
                  <a:rPr lang="en-US" sz="1000" b="1" dirty="0" smtClean="0">
                    <a:solidFill>
                      <a:srgbClr val="002060"/>
                    </a:solidFill>
                    <a:latin typeface="Arial" panose="020B0604020202020204" pitchFamily="34" charset="0"/>
                    <a:cs typeface="Arial" panose="020B0604020202020204" pitchFamily="34" charset="0"/>
                  </a:rPr>
                  <a:t>- Adoption</a:t>
                </a:r>
                <a:endParaRPr lang="en-US" sz="1000" b="1" dirty="0">
                  <a:solidFill>
                    <a:srgbClr val="002060"/>
                  </a:solidFill>
                  <a:latin typeface="Arial" panose="020B0604020202020204" pitchFamily="34" charset="0"/>
                  <a:cs typeface="Arial" panose="020B0604020202020204" pitchFamily="34" charset="0"/>
                </a:endParaRPr>
              </a:p>
              <a:p>
                <a:r>
                  <a:rPr lang="en-US" sz="1000" b="1" dirty="0" smtClean="0">
                    <a:solidFill>
                      <a:srgbClr val="002060"/>
                    </a:solidFill>
                    <a:latin typeface="Arial" panose="020B0604020202020204" pitchFamily="34" charset="0"/>
                    <a:cs typeface="Arial" panose="020B0604020202020204" pitchFamily="34" charset="0"/>
                  </a:rPr>
                  <a:t>- Guardianship</a:t>
                </a:r>
                <a:endParaRPr lang="en-US" sz="1000" b="1" dirty="0">
                  <a:solidFill>
                    <a:srgbClr val="002060"/>
                  </a:solidFill>
                  <a:latin typeface="Arial" panose="020B0604020202020204" pitchFamily="34" charset="0"/>
                  <a:cs typeface="Arial" panose="020B0604020202020204" pitchFamily="34" charset="0"/>
                </a:endParaRPr>
              </a:p>
              <a:p>
                <a:r>
                  <a:rPr lang="en-US" sz="1000" b="1" dirty="0" smtClean="0">
                    <a:solidFill>
                      <a:srgbClr val="002060"/>
                    </a:solidFill>
                    <a:latin typeface="Arial" panose="020B0604020202020204" pitchFamily="34" charset="0"/>
                    <a:cs typeface="Arial" panose="020B0604020202020204" pitchFamily="34" charset="0"/>
                  </a:rPr>
                  <a:t>- APPLA</a:t>
                </a:r>
                <a:endParaRPr lang="en-US" sz="1000" b="1"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000" b="1" dirty="0">
                  <a:solidFill>
                    <a:srgbClr val="002060"/>
                  </a:solidFill>
                  <a:latin typeface="Arial" panose="020B0604020202020204" pitchFamily="34" charset="0"/>
                  <a:cs typeface="Arial" panose="020B0604020202020204" pitchFamily="34" charset="0"/>
                </a:endParaRPr>
              </a:p>
            </p:txBody>
          </p:sp>
        </p:grpSp>
        <p:grpSp>
          <p:nvGrpSpPr>
            <p:cNvPr id="4" name="Group 3"/>
            <p:cNvGrpSpPr/>
            <p:nvPr/>
          </p:nvGrpSpPr>
          <p:grpSpPr>
            <a:xfrm>
              <a:off x="1905000" y="5100935"/>
              <a:ext cx="1833000" cy="849454"/>
              <a:chOff x="1905000" y="5100935"/>
              <a:chExt cx="1833000" cy="849454"/>
            </a:xfrm>
          </p:grpSpPr>
          <p:sp>
            <p:nvSpPr>
              <p:cNvPr id="88" name="TextBox 87"/>
              <p:cNvSpPr txBox="1"/>
              <p:nvPr/>
            </p:nvSpPr>
            <p:spPr>
              <a:xfrm>
                <a:off x="1905000" y="5100935"/>
                <a:ext cx="273728" cy="400110"/>
              </a:xfrm>
              <a:prstGeom prst="rect">
                <a:avLst/>
              </a:prstGeom>
              <a:noFill/>
            </p:spPr>
            <p:txBody>
              <a:bodyPr wrap="square" rtlCol="0">
                <a:spAutoFit/>
              </a:bodyPr>
              <a:lstStyle/>
              <a:p>
                <a:r>
                  <a:rPr lang="en-US" sz="2000" b="1" dirty="0" smtClean="0">
                    <a:solidFill>
                      <a:srgbClr val="92D050"/>
                    </a:solidFill>
                  </a:rPr>
                  <a:t>*</a:t>
                </a:r>
                <a:endParaRPr lang="en-US" sz="2000" b="1" dirty="0">
                  <a:solidFill>
                    <a:srgbClr val="92D050"/>
                  </a:solidFill>
                </a:endParaRPr>
              </a:p>
            </p:txBody>
          </p:sp>
          <p:sp>
            <p:nvSpPr>
              <p:cNvPr id="90" name="TextBox 89"/>
              <p:cNvSpPr txBox="1"/>
              <p:nvPr/>
            </p:nvSpPr>
            <p:spPr>
              <a:xfrm>
                <a:off x="2061600" y="5180948"/>
                <a:ext cx="1676400" cy="769441"/>
              </a:xfrm>
              <a:prstGeom prst="rect">
                <a:avLst/>
              </a:prstGeom>
              <a:noFill/>
            </p:spPr>
            <p:txBody>
              <a:bodyPr wrap="square" rtlCol="0">
                <a:spAutoFit/>
              </a:bodyPr>
              <a:lstStyle/>
              <a:p>
                <a:r>
                  <a:rPr lang="en-US" sz="1100" b="1" dirty="0" smtClean="0">
                    <a:solidFill>
                      <a:srgbClr val="002060"/>
                    </a:solidFill>
                    <a:latin typeface="Arial" panose="020B0604020202020204" pitchFamily="34" charset="0"/>
                    <a:cs typeface="Arial" panose="020B0604020202020204" pitchFamily="34" charset="0"/>
                  </a:rPr>
                  <a:t>Contested Hearings</a:t>
                </a:r>
                <a:r>
                  <a:rPr lang="en-US" sz="1100" dirty="0" smtClean="0">
                    <a:solidFill>
                      <a:srgbClr val="002060"/>
                    </a:solidFill>
                    <a:latin typeface="Arial" panose="020B0604020202020204" pitchFamily="34" charset="0"/>
                    <a:cs typeface="Arial" panose="020B0604020202020204" pitchFamily="34" charset="0"/>
                  </a:rPr>
                  <a:t>:</a:t>
                </a:r>
              </a:p>
              <a:p>
                <a:r>
                  <a:rPr lang="en-US" sz="1100" dirty="0" smtClean="0">
                    <a:solidFill>
                      <a:srgbClr val="002060"/>
                    </a:solidFill>
                    <a:latin typeface="Arial" panose="020B0604020202020204" pitchFamily="34" charset="0"/>
                    <a:cs typeface="Arial" panose="020B0604020202020204" pitchFamily="34" charset="0"/>
                  </a:rPr>
                  <a:t>CASAs may not attend any trials after the J/D hearing</a:t>
                </a:r>
              </a:p>
            </p:txBody>
          </p:sp>
        </p:grpSp>
        <p:grpSp>
          <p:nvGrpSpPr>
            <p:cNvPr id="7" name="Group 6"/>
            <p:cNvGrpSpPr/>
            <p:nvPr/>
          </p:nvGrpSpPr>
          <p:grpSpPr>
            <a:xfrm>
              <a:off x="7772400" y="2971800"/>
              <a:ext cx="1143000" cy="819565"/>
              <a:chOff x="7924800" y="3121968"/>
              <a:chExt cx="1143000" cy="819565"/>
            </a:xfrm>
          </p:grpSpPr>
          <p:sp>
            <p:nvSpPr>
              <p:cNvPr id="79" name="TextBox 78"/>
              <p:cNvSpPr txBox="1"/>
              <p:nvPr/>
            </p:nvSpPr>
            <p:spPr>
              <a:xfrm>
                <a:off x="7924800" y="3121968"/>
                <a:ext cx="1143000" cy="707886"/>
              </a:xfrm>
              <a:prstGeom prst="rect">
                <a:avLst/>
              </a:prstGeom>
              <a:noFill/>
            </p:spPr>
            <p:txBody>
              <a:bodyPr wrap="square" rtlCol="0">
                <a:spAutoFit/>
              </a:bodyPr>
              <a:lstStyle/>
              <a:p>
                <a:r>
                  <a:rPr lang="en-US" sz="1000" b="1" dirty="0" smtClean="0">
                    <a:solidFill>
                      <a:srgbClr val="002060"/>
                    </a:solidFill>
                    <a:latin typeface="Arial" panose="020B0604020202020204" pitchFamily="34" charset="0"/>
                    <a:cs typeface="Arial" panose="020B0604020202020204" pitchFamily="34" charset="0"/>
                  </a:rPr>
                  <a:t>Post Permanency Planning Review</a:t>
                </a:r>
                <a:endParaRPr lang="en-US" sz="1000" b="1" dirty="0">
                  <a:solidFill>
                    <a:srgbClr val="002060"/>
                  </a:solidFill>
                  <a:latin typeface="Arial" panose="020B0604020202020204" pitchFamily="34" charset="0"/>
                  <a:cs typeface="Arial" panose="020B0604020202020204" pitchFamily="34" charset="0"/>
                </a:endParaRPr>
              </a:p>
            </p:txBody>
          </p:sp>
          <p:sp>
            <p:nvSpPr>
              <p:cNvPr id="92" name="TextBox 91"/>
              <p:cNvSpPr txBox="1"/>
              <p:nvPr/>
            </p:nvSpPr>
            <p:spPr>
              <a:xfrm>
                <a:off x="8454498" y="3541423"/>
                <a:ext cx="273728" cy="400110"/>
              </a:xfrm>
              <a:prstGeom prst="rect">
                <a:avLst/>
              </a:prstGeom>
              <a:noFill/>
            </p:spPr>
            <p:txBody>
              <a:bodyPr wrap="square" rtlCol="0">
                <a:spAutoFit/>
              </a:bodyPr>
              <a:lstStyle/>
              <a:p>
                <a:r>
                  <a:rPr lang="en-US" sz="2000" b="1" dirty="0" smtClean="0">
                    <a:solidFill>
                      <a:srgbClr val="C00000"/>
                    </a:solidFill>
                  </a:rPr>
                  <a:t>*</a:t>
                </a:r>
                <a:endParaRPr lang="en-US" sz="2000" b="1" dirty="0">
                  <a:solidFill>
                    <a:srgbClr val="C00000"/>
                  </a:solidFill>
                </a:endParaRPr>
              </a:p>
            </p:txBody>
          </p:sp>
        </p:grpSp>
        <p:grpSp>
          <p:nvGrpSpPr>
            <p:cNvPr id="6" name="Group 5"/>
            <p:cNvGrpSpPr/>
            <p:nvPr/>
          </p:nvGrpSpPr>
          <p:grpSpPr>
            <a:xfrm>
              <a:off x="4572000" y="5105400"/>
              <a:ext cx="1828800" cy="1018732"/>
              <a:chOff x="4572000" y="5105400"/>
              <a:chExt cx="1828800" cy="1018732"/>
            </a:xfrm>
          </p:grpSpPr>
          <p:sp>
            <p:nvSpPr>
              <p:cNvPr id="91" name="TextBox 90"/>
              <p:cNvSpPr txBox="1"/>
              <p:nvPr/>
            </p:nvSpPr>
            <p:spPr>
              <a:xfrm>
                <a:off x="4724400" y="5185413"/>
                <a:ext cx="1676400" cy="938719"/>
              </a:xfrm>
              <a:prstGeom prst="rect">
                <a:avLst/>
              </a:prstGeom>
              <a:noFill/>
            </p:spPr>
            <p:txBody>
              <a:bodyPr wrap="square" rtlCol="0">
                <a:spAutoFit/>
              </a:bodyPr>
              <a:lstStyle/>
              <a:p>
                <a:r>
                  <a:rPr lang="en-US" sz="1100" b="1" dirty="0" smtClean="0">
                    <a:solidFill>
                      <a:srgbClr val="002060"/>
                    </a:solidFill>
                    <a:latin typeface="Arial" panose="020B0604020202020204" pitchFamily="34" charset="0"/>
                    <a:cs typeface="Arial" panose="020B0604020202020204" pitchFamily="34" charset="0"/>
                  </a:rPr>
                  <a:t>PPPR Hearings:</a:t>
                </a:r>
              </a:p>
              <a:p>
                <a:r>
                  <a:rPr lang="en-US" sz="1100" dirty="0" smtClean="0">
                    <a:solidFill>
                      <a:srgbClr val="002060"/>
                    </a:solidFill>
                    <a:latin typeface="Arial" panose="020B0604020202020204" pitchFamily="34" charset="0"/>
                    <a:cs typeface="Arial" panose="020B0604020202020204" pitchFamily="34" charset="0"/>
                  </a:rPr>
                  <a:t>Take place every 6 months until jurisdiction is terminated </a:t>
                </a:r>
              </a:p>
              <a:p>
                <a:endParaRPr lang="en-US" sz="1100" dirty="0" smtClean="0">
                  <a:solidFill>
                    <a:srgbClr val="002060"/>
                  </a:solidFill>
                  <a:latin typeface="Arial" panose="020B0604020202020204" pitchFamily="34" charset="0"/>
                  <a:cs typeface="Arial" panose="020B0604020202020204" pitchFamily="34" charset="0"/>
                </a:endParaRPr>
              </a:p>
            </p:txBody>
          </p:sp>
          <p:sp>
            <p:nvSpPr>
              <p:cNvPr id="93" name="TextBox 92"/>
              <p:cNvSpPr txBox="1"/>
              <p:nvPr/>
            </p:nvSpPr>
            <p:spPr>
              <a:xfrm>
                <a:off x="4572000" y="5105400"/>
                <a:ext cx="273728" cy="400110"/>
              </a:xfrm>
              <a:prstGeom prst="rect">
                <a:avLst/>
              </a:prstGeom>
              <a:noFill/>
            </p:spPr>
            <p:txBody>
              <a:bodyPr wrap="square" rtlCol="0">
                <a:spAutoFit/>
              </a:bodyPr>
              <a:lstStyle/>
              <a:p>
                <a:r>
                  <a:rPr lang="en-US" sz="2000" b="1" dirty="0" smtClean="0">
                    <a:solidFill>
                      <a:srgbClr val="C00000"/>
                    </a:solidFill>
                  </a:rPr>
                  <a:t>*</a:t>
                </a:r>
                <a:endParaRPr lang="en-US" sz="2000" b="1" dirty="0">
                  <a:solidFill>
                    <a:srgbClr val="C00000"/>
                  </a:solidFill>
                </a:endParaRPr>
              </a:p>
            </p:txBody>
          </p:sp>
        </p:grpSp>
      </p:grpSp>
      <p:cxnSp>
        <p:nvCxnSpPr>
          <p:cNvPr id="47" name="Straight Connector 46"/>
          <p:cNvCxnSpPr/>
          <p:nvPr/>
        </p:nvCxnSpPr>
        <p:spPr>
          <a:xfrm>
            <a:off x="762000" y="4023778"/>
            <a:ext cx="0" cy="312211"/>
          </a:xfrm>
          <a:prstGeom prst="line">
            <a:avLst/>
          </a:prstGeom>
          <a:ln w="38100" cmpd="sng">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03343" y="3684138"/>
            <a:ext cx="825107" cy="400110"/>
          </a:xfrm>
          <a:prstGeom prst="rect">
            <a:avLst/>
          </a:prstGeom>
          <a:noFill/>
        </p:spPr>
        <p:txBody>
          <a:bodyPr wrap="square" rtlCol="0">
            <a:spAutoFit/>
          </a:bodyPr>
          <a:lstStyle/>
          <a:p>
            <a:r>
              <a:rPr lang="en-US" sz="1000" b="1" dirty="0" smtClean="0">
                <a:solidFill>
                  <a:srgbClr val="002060"/>
                </a:solidFill>
                <a:latin typeface="Arial" panose="020B0604020202020204" pitchFamily="34" charset="0"/>
                <a:cs typeface="Arial" panose="020B0604020202020204" pitchFamily="34" charset="0"/>
              </a:rPr>
              <a:t>Petition Filed</a:t>
            </a:r>
            <a:endParaRPr lang="en-US" sz="10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0736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2284" y="368710"/>
            <a:ext cx="8234516" cy="769441"/>
          </a:xfrm>
          <a:prstGeom prst="rect">
            <a:avLst/>
          </a:prstGeom>
          <a:noFill/>
        </p:spPr>
        <p:txBody>
          <a:bodyPr wrap="square" rtlCol="0">
            <a:spAutoFit/>
          </a:bodyPr>
          <a:lstStyle/>
          <a:p>
            <a:r>
              <a:rPr lang="en-US" sz="4400" b="1" dirty="0" smtClean="0">
                <a:solidFill>
                  <a:schemeClr val="tx2">
                    <a:lumMod val="75000"/>
                  </a:schemeClr>
                </a:solidFill>
              </a:rPr>
              <a:t>WIC Codes</a:t>
            </a:r>
            <a:endParaRPr lang="en-US" sz="4400" b="1" dirty="0">
              <a:solidFill>
                <a:schemeClr val="tx2">
                  <a:lumMod val="75000"/>
                </a:schemeClr>
              </a:solidFill>
            </a:endParaRPr>
          </a:p>
        </p:txBody>
      </p:sp>
      <p:sp>
        <p:nvSpPr>
          <p:cNvPr id="6" name="TextBox 5"/>
          <p:cNvSpPr txBox="1"/>
          <p:nvPr/>
        </p:nvSpPr>
        <p:spPr>
          <a:xfrm>
            <a:off x="457200" y="1492508"/>
            <a:ext cx="8229600" cy="5262979"/>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sz="2800" dirty="0" smtClean="0">
                <a:solidFill>
                  <a:schemeClr val="tx2">
                    <a:lumMod val="75000"/>
                  </a:schemeClr>
                </a:solidFill>
              </a:rPr>
              <a:t>300(a) – Physical abuse</a:t>
            </a:r>
            <a:endParaRPr lang="en-US" sz="2800" dirty="0">
              <a:solidFill>
                <a:schemeClr val="tx2">
                  <a:lumMod val="75000"/>
                </a:schemeClr>
              </a:solidFill>
            </a:endParaRPr>
          </a:p>
          <a:p>
            <a:pPr marL="457200" indent="-457200">
              <a:buClr>
                <a:schemeClr val="tx2">
                  <a:lumMod val="75000"/>
                </a:schemeClr>
              </a:buClr>
              <a:buFont typeface="Arial" panose="020B0604020202020204" pitchFamily="34" charset="0"/>
              <a:buChar char="•"/>
            </a:pPr>
            <a:r>
              <a:rPr lang="en-US" sz="2800" dirty="0" smtClean="0">
                <a:solidFill>
                  <a:schemeClr val="tx2">
                    <a:lumMod val="75000"/>
                  </a:schemeClr>
                </a:solidFill>
              </a:rPr>
              <a:t>300(b</a:t>
            </a:r>
            <a:r>
              <a:rPr lang="en-US" sz="2800" dirty="0">
                <a:solidFill>
                  <a:schemeClr val="tx2">
                    <a:lumMod val="75000"/>
                  </a:schemeClr>
                </a:solidFill>
              </a:rPr>
              <a:t>) – Neglect cases </a:t>
            </a:r>
            <a:endParaRPr lang="en-US" sz="2800" dirty="0" smtClean="0">
              <a:solidFill>
                <a:schemeClr val="tx2">
                  <a:lumMod val="75000"/>
                </a:schemeClr>
              </a:solidFill>
            </a:endParaRPr>
          </a:p>
          <a:p>
            <a:pPr marL="457200" indent="-457200">
              <a:buClr>
                <a:schemeClr val="tx2">
                  <a:lumMod val="75000"/>
                </a:schemeClr>
              </a:buClr>
              <a:buFont typeface="Arial" panose="020B0604020202020204" pitchFamily="34" charset="0"/>
              <a:buChar char="•"/>
            </a:pPr>
            <a:r>
              <a:rPr lang="en-US" sz="2800" dirty="0" smtClean="0">
                <a:solidFill>
                  <a:schemeClr val="tx2">
                    <a:lumMod val="75000"/>
                  </a:schemeClr>
                </a:solidFill>
              </a:rPr>
              <a:t>300(c</a:t>
            </a:r>
            <a:r>
              <a:rPr lang="en-US" sz="2800" dirty="0">
                <a:solidFill>
                  <a:schemeClr val="tx2">
                    <a:lumMod val="75000"/>
                  </a:schemeClr>
                </a:solidFill>
              </a:rPr>
              <a:t>) – Emotional harm </a:t>
            </a:r>
            <a:r>
              <a:rPr lang="en-US" sz="2800" dirty="0" smtClean="0">
                <a:solidFill>
                  <a:schemeClr val="tx2">
                    <a:lumMod val="75000"/>
                  </a:schemeClr>
                </a:solidFill>
              </a:rPr>
              <a:t>cases</a:t>
            </a:r>
          </a:p>
          <a:p>
            <a:pPr marL="457200" indent="-457200">
              <a:buClr>
                <a:schemeClr val="tx2">
                  <a:lumMod val="75000"/>
                </a:schemeClr>
              </a:buClr>
              <a:buFont typeface="Arial" panose="020B0604020202020204" pitchFamily="34" charset="0"/>
              <a:buChar char="•"/>
            </a:pPr>
            <a:r>
              <a:rPr lang="en-US" sz="2800" dirty="0" smtClean="0">
                <a:solidFill>
                  <a:schemeClr val="tx2">
                    <a:lumMod val="75000"/>
                  </a:schemeClr>
                </a:solidFill>
              </a:rPr>
              <a:t>300(d</a:t>
            </a:r>
            <a:r>
              <a:rPr lang="en-US" sz="2800" dirty="0">
                <a:solidFill>
                  <a:schemeClr val="tx2">
                    <a:lumMod val="75000"/>
                  </a:schemeClr>
                </a:solidFill>
              </a:rPr>
              <a:t>) – Sexual a</a:t>
            </a:r>
            <a:r>
              <a:rPr lang="en-US" sz="2800" dirty="0" smtClean="0">
                <a:solidFill>
                  <a:schemeClr val="tx2">
                    <a:lumMod val="75000"/>
                  </a:schemeClr>
                </a:solidFill>
              </a:rPr>
              <a:t>buse</a:t>
            </a:r>
          </a:p>
          <a:p>
            <a:pPr marL="457200" indent="-457200">
              <a:buClr>
                <a:schemeClr val="tx2">
                  <a:lumMod val="75000"/>
                </a:schemeClr>
              </a:buClr>
              <a:buFont typeface="Arial" panose="020B0604020202020204" pitchFamily="34" charset="0"/>
              <a:buChar char="•"/>
            </a:pPr>
            <a:r>
              <a:rPr lang="en-US" sz="2800" dirty="0" smtClean="0">
                <a:solidFill>
                  <a:schemeClr val="tx2">
                    <a:lumMod val="75000"/>
                  </a:schemeClr>
                </a:solidFill>
              </a:rPr>
              <a:t>300(e</a:t>
            </a:r>
            <a:r>
              <a:rPr lang="en-US" sz="2800" dirty="0">
                <a:solidFill>
                  <a:schemeClr val="tx2">
                    <a:lumMod val="75000"/>
                  </a:schemeClr>
                </a:solidFill>
              </a:rPr>
              <a:t>) – Severe physical abuse for kids under 5</a:t>
            </a:r>
            <a:endParaRPr lang="en-US" sz="2800" dirty="0" smtClean="0">
              <a:solidFill>
                <a:schemeClr val="tx2">
                  <a:lumMod val="75000"/>
                </a:schemeClr>
              </a:solidFill>
            </a:endParaRPr>
          </a:p>
          <a:p>
            <a:pPr marL="457200" indent="-457200">
              <a:buClr>
                <a:schemeClr val="tx2">
                  <a:lumMod val="75000"/>
                </a:schemeClr>
              </a:buClr>
              <a:buFont typeface="Arial" panose="020B0604020202020204" pitchFamily="34" charset="0"/>
              <a:buChar char="•"/>
            </a:pPr>
            <a:r>
              <a:rPr lang="en-US" sz="2800" dirty="0" smtClean="0">
                <a:solidFill>
                  <a:schemeClr val="tx2">
                    <a:lumMod val="75000"/>
                  </a:schemeClr>
                </a:solidFill>
              </a:rPr>
              <a:t>300(f</a:t>
            </a:r>
            <a:r>
              <a:rPr lang="en-US" sz="2800" dirty="0">
                <a:solidFill>
                  <a:schemeClr val="tx2">
                    <a:lumMod val="75000"/>
                  </a:schemeClr>
                </a:solidFill>
              </a:rPr>
              <a:t>) – Parent caused the death of another </a:t>
            </a:r>
            <a:r>
              <a:rPr lang="en-US" sz="2800" dirty="0" smtClean="0">
                <a:solidFill>
                  <a:schemeClr val="tx2">
                    <a:lumMod val="75000"/>
                  </a:schemeClr>
                </a:solidFill>
              </a:rPr>
              <a:t>child</a:t>
            </a:r>
          </a:p>
          <a:p>
            <a:pPr marL="457200" indent="-457200">
              <a:buClr>
                <a:schemeClr val="tx2">
                  <a:lumMod val="75000"/>
                </a:schemeClr>
              </a:buClr>
              <a:buFont typeface="Arial" panose="020B0604020202020204" pitchFamily="34" charset="0"/>
              <a:buChar char="•"/>
            </a:pPr>
            <a:r>
              <a:rPr lang="en-US" sz="2800" dirty="0" smtClean="0">
                <a:solidFill>
                  <a:schemeClr val="tx2">
                    <a:lumMod val="75000"/>
                  </a:schemeClr>
                </a:solidFill>
              </a:rPr>
              <a:t>300(g</a:t>
            </a:r>
            <a:r>
              <a:rPr lang="en-US" sz="2800" dirty="0">
                <a:solidFill>
                  <a:schemeClr val="tx2">
                    <a:lumMod val="75000"/>
                  </a:schemeClr>
                </a:solidFill>
              </a:rPr>
              <a:t>) – Incarcerated parents who can’t arrange care; missing </a:t>
            </a:r>
            <a:r>
              <a:rPr lang="en-US" sz="2800" dirty="0" smtClean="0">
                <a:solidFill>
                  <a:schemeClr val="tx2">
                    <a:lumMod val="75000"/>
                  </a:schemeClr>
                </a:solidFill>
              </a:rPr>
              <a:t>parents</a:t>
            </a:r>
          </a:p>
          <a:p>
            <a:pPr marL="457200" indent="-457200">
              <a:buClr>
                <a:schemeClr val="tx2">
                  <a:lumMod val="75000"/>
                </a:schemeClr>
              </a:buClr>
              <a:buFont typeface="Arial" panose="020B0604020202020204" pitchFamily="34" charset="0"/>
              <a:buChar char="•"/>
            </a:pPr>
            <a:r>
              <a:rPr lang="en-US" sz="2800" dirty="0" smtClean="0">
                <a:solidFill>
                  <a:schemeClr val="tx2">
                    <a:lumMod val="75000"/>
                  </a:schemeClr>
                </a:solidFill>
              </a:rPr>
              <a:t>300(h</a:t>
            </a:r>
            <a:r>
              <a:rPr lang="en-US" sz="2800" dirty="0">
                <a:solidFill>
                  <a:schemeClr val="tx2">
                    <a:lumMod val="75000"/>
                  </a:schemeClr>
                </a:solidFill>
              </a:rPr>
              <a:t>) – </a:t>
            </a:r>
            <a:r>
              <a:rPr lang="en-US" sz="2800" dirty="0" smtClean="0">
                <a:solidFill>
                  <a:schemeClr val="tx2">
                    <a:lumMod val="75000"/>
                  </a:schemeClr>
                </a:solidFill>
              </a:rPr>
              <a:t>Freed for adoption</a:t>
            </a:r>
          </a:p>
          <a:p>
            <a:pPr marL="457200" indent="-457200">
              <a:buClr>
                <a:schemeClr val="tx2">
                  <a:lumMod val="75000"/>
                </a:schemeClr>
              </a:buClr>
              <a:buFont typeface="Arial" panose="020B0604020202020204" pitchFamily="34" charset="0"/>
              <a:buChar char="•"/>
            </a:pPr>
            <a:r>
              <a:rPr lang="en-US" sz="2800" dirty="0" smtClean="0">
                <a:solidFill>
                  <a:schemeClr val="tx2">
                    <a:lumMod val="75000"/>
                  </a:schemeClr>
                </a:solidFill>
              </a:rPr>
              <a:t>300(</a:t>
            </a:r>
            <a:r>
              <a:rPr lang="en-US" sz="2800" dirty="0" err="1" smtClean="0">
                <a:solidFill>
                  <a:schemeClr val="tx2">
                    <a:lumMod val="75000"/>
                  </a:schemeClr>
                </a:solidFill>
              </a:rPr>
              <a:t>i</a:t>
            </a:r>
            <a:r>
              <a:rPr lang="en-US" sz="2800" dirty="0">
                <a:solidFill>
                  <a:schemeClr val="tx2">
                    <a:lumMod val="75000"/>
                  </a:schemeClr>
                </a:solidFill>
              </a:rPr>
              <a:t>) – Acts of </a:t>
            </a:r>
            <a:r>
              <a:rPr lang="en-US" sz="2800" dirty="0" smtClean="0">
                <a:solidFill>
                  <a:schemeClr val="tx2">
                    <a:lumMod val="75000"/>
                  </a:schemeClr>
                </a:solidFill>
              </a:rPr>
              <a:t>cruelty</a:t>
            </a:r>
          </a:p>
          <a:p>
            <a:pPr marL="457200" indent="-457200">
              <a:buClr>
                <a:schemeClr val="tx2">
                  <a:lumMod val="75000"/>
                </a:schemeClr>
              </a:buClr>
              <a:buFont typeface="Arial" panose="020B0604020202020204" pitchFamily="34" charset="0"/>
              <a:buChar char="•"/>
            </a:pPr>
            <a:r>
              <a:rPr lang="en-US" sz="2800" dirty="0" smtClean="0">
                <a:solidFill>
                  <a:schemeClr val="tx2">
                    <a:lumMod val="75000"/>
                  </a:schemeClr>
                </a:solidFill>
              </a:rPr>
              <a:t>300(j</a:t>
            </a:r>
            <a:r>
              <a:rPr lang="en-US" sz="2800" dirty="0">
                <a:solidFill>
                  <a:schemeClr val="tx2">
                    <a:lumMod val="75000"/>
                  </a:schemeClr>
                </a:solidFill>
              </a:rPr>
              <a:t>) – Parents abused or neglected </a:t>
            </a:r>
            <a:endParaRPr lang="en-US" sz="2800" dirty="0" smtClean="0">
              <a:solidFill>
                <a:schemeClr val="tx2">
                  <a:lumMod val="75000"/>
                </a:schemeClr>
              </a:solidFill>
            </a:endParaRPr>
          </a:p>
          <a:p>
            <a:pPr>
              <a:buClr>
                <a:schemeClr val="tx2">
                  <a:lumMod val="75000"/>
                </a:schemeClr>
              </a:buClr>
            </a:pPr>
            <a:r>
              <a:rPr lang="en-US" sz="2800" dirty="0">
                <a:solidFill>
                  <a:schemeClr val="tx2">
                    <a:lumMod val="75000"/>
                  </a:schemeClr>
                </a:solidFill>
              </a:rPr>
              <a:t>	</a:t>
            </a:r>
            <a:r>
              <a:rPr lang="en-US" sz="2800" dirty="0" smtClean="0">
                <a:solidFill>
                  <a:schemeClr val="tx2">
                    <a:lumMod val="75000"/>
                  </a:schemeClr>
                </a:solidFill>
              </a:rPr>
              <a:t>         a </a:t>
            </a:r>
            <a:r>
              <a:rPr lang="en-US" sz="2800" dirty="0">
                <a:solidFill>
                  <a:schemeClr val="tx2">
                    <a:lumMod val="75000"/>
                  </a:schemeClr>
                </a:solidFill>
              </a:rPr>
              <a:t>sibling</a:t>
            </a:r>
          </a:p>
        </p:txBody>
      </p:sp>
    </p:spTree>
    <p:extLst>
      <p:ext uri="{BB962C8B-B14F-4D97-AF65-F5344CB8AC3E}">
        <p14:creationId xmlns:p14="http://schemas.microsoft.com/office/powerpoint/2010/main" val="1996166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2284" y="368710"/>
            <a:ext cx="8234516" cy="1446550"/>
          </a:xfrm>
          <a:prstGeom prst="rect">
            <a:avLst/>
          </a:prstGeom>
          <a:noFill/>
        </p:spPr>
        <p:txBody>
          <a:bodyPr wrap="square" rtlCol="0">
            <a:spAutoFit/>
          </a:bodyPr>
          <a:lstStyle/>
          <a:p>
            <a:r>
              <a:rPr lang="en-US" sz="4400" b="1" dirty="0">
                <a:solidFill>
                  <a:schemeClr val="tx2">
                    <a:lumMod val="75000"/>
                  </a:schemeClr>
                </a:solidFill>
              </a:rPr>
              <a:t>S</a:t>
            </a:r>
            <a:r>
              <a:rPr lang="en-US" sz="4400" b="1" dirty="0" smtClean="0">
                <a:solidFill>
                  <a:schemeClr val="tx2">
                    <a:lumMod val="75000"/>
                  </a:schemeClr>
                </a:solidFill>
              </a:rPr>
              <a:t>ocial </a:t>
            </a:r>
            <a:r>
              <a:rPr lang="en-US" sz="4400" b="1" dirty="0">
                <a:solidFill>
                  <a:schemeClr val="tx2">
                    <a:lumMod val="75000"/>
                  </a:schemeClr>
                </a:solidFill>
              </a:rPr>
              <a:t>S</a:t>
            </a:r>
            <a:r>
              <a:rPr lang="en-US" sz="4400" b="1" dirty="0" smtClean="0">
                <a:solidFill>
                  <a:schemeClr val="tx2">
                    <a:lumMod val="75000"/>
                  </a:schemeClr>
                </a:solidFill>
              </a:rPr>
              <a:t>ervices </a:t>
            </a:r>
            <a:r>
              <a:rPr lang="en-US" sz="4400" b="1" dirty="0">
                <a:solidFill>
                  <a:schemeClr val="tx2">
                    <a:lumMod val="75000"/>
                  </a:schemeClr>
                </a:solidFill>
              </a:rPr>
              <a:t>P</a:t>
            </a:r>
            <a:r>
              <a:rPr lang="en-US" sz="4400" b="1" dirty="0" smtClean="0">
                <a:solidFill>
                  <a:schemeClr val="tx2">
                    <a:lumMod val="75000"/>
                  </a:schemeClr>
                </a:solidFill>
              </a:rPr>
              <a:t>ractitioner’s Reports</a:t>
            </a:r>
            <a:endParaRPr lang="en-US" sz="4400" b="1" dirty="0">
              <a:solidFill>
                <a:schemeClr val="tx2">
                  <a:lumMod val="75000"/>
                </a:schemeClr>
              </a:solidFill>
            </a:endParaRPr>
          </a:p>
        </p:txBody>
      </p:sp>
      <p:sp>
        <p:nvSpPr>
          <p:cNvPr id="5" name="TextBox 4"/>
          <p:cNvSpPr txBox="1"/>
          <p:nvPr/>
        </p:nvSpPr>
        <p:spPr>
          <a:xfrm>
            <a:off x="457200" y="1712655"/>
            <a:ext cx="8229600" cy="3693319"/>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sz="2600" dirty="0" smtClean="0">
                <a:solidFill>
                  <a:schemeClr val="tx2">
                    <a:lumMod val="75000"/>
                  </a:schemeClr>
                </a:solidFill>
              </a:rPr>
              <a:t>Written before every hearing – includes details of case history, type and # of placements, update on the child and family, case plan goals, and recommendations. </a:t>
            </a:r>
            <a:endParaRPr lang="en-US" sz="2600" b="1" i="1" u="sng" dirty="0" smtClean="0">
              <a:solidFill>
                <a:schemeClr val="tx2">
                  <a:lumMod val="75000"/>
                </a:schemeClr>
              </a:solidFill>
            </a:endParaRPr>
          </a:p>
          <a:p>
            <a:pPr marL="457200" indent="-457200">
              <a:buClr>
                <a:schemeClr val="tx2">
                  <a:lumMod val="75000"/>
                </a:schemeClr>
              </a:buClr>
              <a:buFont typeface="Arial" panose="020B0604020202020204" pitchFamily="34" charset="0"/>
              <a:buChar char="•"/>
            </a:pPr>
            <a:r>
              <a:rPr lang="en-US" sz="2600" dirty="0" smtClean="0">
                <a:solidFill>
                  <a:schemeClr val="tx2">
                    <a:lumMod val="75000"/>
                  </a:schemeClr>
                </a:solidFill>
              </a:rPr>
              <a:t>The </a:t>
            </a:r>
            <a:r>
              <a:rPr lang="en-US" sz="2600" dirty="0">
                <a:solidFill>
                  <a:schemeClr val="tx2">
                    <a:lumMod val="75000"/>
                  </a:schemeClr>
                </a:solidFill>
              </a:rPr>
              <a:t>length of a </a:t>
            </a:r>
            <a:r>
              <a:rPr lang="en-US" sz="2600" dirty="0" smtClean="0">
                <a:solidFill>
                  <a:schemeClr val="tx2">
                    <a:lumMod val="75000"/>
                  </a:schemeClr>
                </a:solidFill>
              </a:rPr>
              <a:t>social services practitioner’s report can be 15-40 pages</a:t>
            </a:r>
          </a:p>
          <a:p>
            <a:pPr marL="457200" indent="-457200">
              <a:buClr>
                <a:schemeClr val="tx2">
                  <a:lumMod val="75000"/>
                </a:schemeClr>
              </a:buClr>
              <a:buFont typeface="Arial" panose="020B0604020202020204" pitchFamily="34" charset="0"/>
              <a:buChar char="•"/>
            </a:pPr>
            <a:r>
              <a:rPr lang="en-US" sz="2600" dirty="0" smtClean="0">
                <a:solidFill>
                  <a:schemeClr val="tx2">
                    <a:lumMod val="75000"/>
                  </a:schemeClr>
                </a:solidFill>
              </a:rPr>
              <a:t>Your Advocacy Supervisor will send the Detention, JD, and most recent reports upon your assignment. </a:t>
            </a:r>
          </a:p>
          <a:p>
            <a:pPr marL="457200" indent="-457200">
              <a:buClr>
                <a:schemeClr val="tx2">
                  <a:lumMod val="75000"/>
                </a:schemeClr>
              </a:buClr>
              <a:buFont typeface="Arial" panose="020B0604020202020204" pitchFamily="34" charset="0"/>
              <a:buChar char="•"/>
            </a:pPr>
            <a:endParaRPr lang="en-US" sz="2600" dirty="0" smtClean="0">
              <a:solidFill>
                <a:schemeClr val="tx2">
                  <a:lumMod val="75000"/>
                </a:schemeClr>
              </a:solidFill>
            </a:endParaRPr>
          </a:p>
          <a:p>
            <a:pPr marL="457200" indent="-457200">
              <a:buClr>
                <a:schemeClr val="tx2">
                  <a:lumMod val="75000"/>
                </a:schemeClr>
              </a:buClr>
              <a:buFont typeface="Arial" panose="020B0604020202020204" pitchFamily="34" charset="0"/>
              <a:buChar char="•"/>
            </a:pPr>
            <a:endParaRPr lang="en-US" sz="2600" dirty="0">
              <a:solidFill>
                <a:schemeClr val="tx2">
                  <a:lumMod val="75000"/>
                </a:schemeClr>
              </a:solidFill>
            </a:endParaRPr>
          </a:p>
        </p:txBody>
      </p:sp>
    </p:spTree>
    <p:extLst>
      <p:ext uri="{BB962C8B-B14F-4D97-AF65-F5344CB8AC3E}">
        <p14:creationId xmlns:p14="http://schemas.microsoft.com/office/powerpoint/2010/main" val="4196665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002060"/>
                </a:solidFill>
              </a:rPr>
              <a:t>Detention Report</a:t>
            </a:r>
            <a:endParaRPr lang="en-US" b="1" dirty="0">
              <a:solidFill>
                <a:srgbClr val="002060"/>
              </a:solidFill>
            </a:endParaRPr>
          </a:p>
        </p:txBody>
      </p:sp>
      <p:sp>
        <p:nvSpPr>
          <p:cNvPr id="3" name="Content Placeholder 2"/>
          <p:cNvSpPr>
            <a:spLocks noGrp="1"/>
          </p:cNvSpPr>
          <p:nvPr>
            <p:ph idx="1"/>
          </p:nvPr>
        </p:nvSpPr>
        <p:spPr/>
        <p:txBody>
          <a:bodyPr>
            <a:normAutofit/>
          </a:bodyPr>
          <a:lstStyle/>
          <a:p>
            <a:r>
              <a:rPr lang="en-US" sz="2600" dirty="0" smtClean="0">
                <a:solidFill>
                  <a:srgbClr val="002060"/>
                </a:solidFill>
              </a:rPr>
              <a:t>First Report for the first hearing</a:t>
            </a:r>
          </a:p>
          <a:p>
            <a:r>
              <a:rPr lang="en-US" sz="2600" dirty="0" smtClean="0">
                <a:solidFill>
                  <a:srgbClr val="002060"/>
                </a:solidFill>
              </a:rPr>
              <a:t>Must be ready for hearing held 72 hours (3 days) after removal</a:t>
            </a:r>
          </a:p>
          <a:p>
            <a:r>
              <a:rPr lang="en-US" sz="2600" dirty="0" smtClean="0">
                <a:solidFill>
                  <a:srgbClr val="002060"/>
                </a:solidFill>
              </a:rPr>
              <a:t>At the hearing court assigns attorneys, decides visitation for the parents and decides if child stays in home or should be removed</a:t>
            </a:r>
          </a:p>
          <a:p>
            <a:r>
              <a:rPr lang="en-US" sz="2600" dirty="0" smtClean="0">
                <a:solidFill>
                  <a:srgbClr val="002060"/>
                </a:solidFill>
              </a:rPr>
              <a:t>Factual, includes allegations, and parents comments regarding allegations</a:t>
            </a:r>
          </a:p>
          <a:p>
            <a:r>
              <a:rPr lang="en-US" sz="2600" dirty="0" smtClean="0">
                <a:solidFill>
                  <a:srgbClr val="002060"/>
                </a:solidFill>
              </a:rPr>
              <a:t>Indicates which WIC 300 codes they based the petition for removal </a:t>
            </a:r>
          </a:p>
        </p:txBody>
      </p:sp>
    </p:spTree>
    <p:extLst>
      <p:ext uri="{BB962C8B-B14F-4D97-AF65-F5344CB8AC3E}">
        <p14:creationId xmlns:p14="http://schemas.microsoft.com/office/powerpoint/2010/main" val="81826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chemeClr val="tx2"/>
                </a:solidFill>
              </a:rPr>
              <a:t>Jurisdiction/Disposition Report</a:t>
            </a:r>
            <a:endParaRPr lang="en-US" sz="4000" b="1"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sz="2600" dirty="0" smtClean="0">
                <a:solidFill>
                  <a:schemeClr val="tx2"/>
                </a:solidFill>
              </a:rPr>
              <a:t>Within the month from the Detention hearing, social services practitioner thoroughly investigates the alleged WIC 300 letters. </a:t>
            </a:r>
          </a:p>
          <a:p>
            <a:r>
              <a:rPr lang="en-US" sz="2600" dirty="0" smtClean="0">
                <a:solidFill>
                  <a:schemeClr val="tx2"/>
                </a:solidFill>
              </a:rPr>
              <a:t>MUCH longer report. Will include each person’s thoughts on the specific WIC codes, a recommended case plan and may contain photographs.</a:t>
            </a:r>
          </a:p>
          <a:p>
            <a:r>
              <a:rPr lang="en-US" sz="2600" dirty="0" smtClean="0">
                <a:solidFill>
                  <a:schemeClr val="tx2"/>
                </a:solidFill>
              </a:rPr>
              <a:t>It is at this stage parents are likely to contest, or disagree, with the allegations – any or all. </a:t>
            </a:r>
          </a:p>
          <a:p>
            <a:r>
              <a:rPr lang="en-US" sz="2600" dirty="0">
                <a:solidFill>
                  <a:schemeClr val="tx2"/>
                </a:solidFill>
              </a:rPr>
              <a:t>Oftentimes, DPSS and the parties’ attorneys will come to an agreement without having to have a trial and this is when the allegations will be finalized. </a:t>
            </a:r>
          </a:p>
          <a:p>
            <a:endParaRPr lang="en-US" sz="2600" dirty="0" smtClean="0">
              <a:solidFill>
                <a:schemeClr val="tx2"/>
              </a:solidFill>
            </a:endParaRPr>
          </a:p>
          <a:p>
            <a:endParaRPr lang="en-US" sz="2600" dirty="0">
              <a:solidFill>
                <a:schemeClr val="tx2"/>
              </a:solidFill>
            </a:endParaRPr>
          </a:p>
        </p:txBody>
      </p:sp>
    </p:spTree>
    <p:extLst>
      <p:ext uri="{BB962C8B-B14F-4D97-AF65-F5344CB8AC3E}">
        <p14:creationId xmlns:p14="http://schemas.microsoft.com/office/powerpoint/2010/main" val="242878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tx2"/>
                </a:solidFill>
              </a:rPr>
              <a:t>Jurisdiction Disposition Report</a:t>
            </a:r>
            <a:endParaRPr lang="en-US" b="1" dirty="0">
              <a:solidFill>
                <a:schemeClr val="tx2"/>
              </a:solidFill>
            </a:endParaRPr>
          </a:p>
        </p:txBody>
      </p:sp>
      <p:sp>
        <p:nvSpPr>
          <p:cNvPr id="3" name="Content Placeholder 2"/>
          <p:cNvSpPr>
            <a:spLocks noGrp="1"/>
          </p:cNvSpPr>
          <p:nvPr>
            <p:ph idx="1"/>
          </p:nvPr>
        </p:nvSpPr>
        <p:spPr>
          <a:xfrm>
            <a:off x="457200" y="1524000"/>
            <a:ext cx="8229600" cy="4525963"/>
          </a:xfrm>
        </p:spPr>
        <p:txBody>
          <a:bodyPr>
            <a:normAutofit/>
          </a:bodyPr>
          <a:lstStyle/>
          <a:p>
            <a:r>
              <a:rPr lang="en-US" sz="2600" dirty="0" smtClean="0">
                <a:solidFill>
                  <a:schemeClr val="tx2"/>
                </a:solidFill>
              </a:rPr>
              <a:t>If the petition is not true: - it will be dismissed. </a:t>
            </a:r>
          </a:p>
          <a:p>
            <a:r>
              <a:rPr lang="en-US" sz="2600" dirty="0" smtClean="0">
                <a:solidFill>
                  <a:schemeClr val="tx2"/>
                </a:solidFill>
              </a:rPr>
              <a:t>The court only has to find one of the allegations true to take Jurisdiction.  </a:t>
            </a:r>
          </a:p>
          <a:p>
            <a:r>
              <a:rPr lang="en-US" sz="2600" dirty="0" smtClean="0">
                <a:solidFill>
                  <a:schemeClr val="tx2"/>
                </a:solidFill>
              </a:rPr>
              <a:t>If (b1) (b2) and (b3) are alleged and only (b1) is found true, that’s enough.</a:t>
            </a:r>
            <a:endParaRPr lang="en-US" sz="2600" dirty="0">
              <a:solidFill>
                <a:schemeClr val="tx2"/>
              </a:solidFill>
            </a:endParaRPr>
          </a:p>
        </p:txBody>
      </p:sp>
    </p:spTree>
    <p:extLst>
      <p:ext uri="{BB962C8B-B14F-4D97-AF65-F5344CB8AC3E}">
        <p14:creationId xmlns:p14="http://schemas.microsoft.com/office/powerpoint/2010/main" val="6782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4417</TotalTime>
  <Words>2145</Words>
  <Application>Microsoft Office PowerPoint</Application>
  <PresentationFormat>On-screen Show (4:3)</PresentationFormat>
  <Paragraphs>251</Paragraphs>
  <Slides>34</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Helvetica</vt:lpstr>
      <vt:lpstr>Tahoma</vt:lpstr>
      <vt:lpstr>Verdana</vt:lpstr>
      <vt:lpstr>Office Theme</vt:lpstr>
      <vt:lpstr>EARLY INTERVENTION &amp; SERVICES</vt:lpstr>
      <vt:lpstr>PowerPoint Presentation</vt:lpstr>
      <vt:lpstr>PowerPoint Presentation</vt:lpstr>
      <vt:lpstr>PowerPoint Presentation</vt:lpstr>
      <vt:lpstr>PowerPoint Presentation</vt:lpstr>
      <vt:lpstr>PowerPoint Presentation</vt:lpstr>
      <vt:lpstr>Detention Report</vt:lpstr>
      <vt:lpstr>Jurisdiction/Disposition Report</vt:lpstr>
      <vt:lpstr>Jurisdiction Disposition Report</vt:lpstr>
      <vt:lpstr>Addendums</vt:lpstr>
      <vt:lpstr>This or That Segment</vt:lpstr>
      <vt:lpstr>Five Minute Break</vt:lpstr>
      <vt:lpstr>Mock Case File </vt:lpstr>
      <vt:lpstr>Five Minute Break</vt:lpstr>
      <vt:lpstr>PowerPoint Presentation</vt:lpstr>
      <vt:lpstr>Developmental/Behavior Resources in the Community </vt:lpstr>
      <vt:lpstr>PowerPoint Presentation</vt:lpstr>
      <vt:lpstr>Common Diagnoses </vt:lpstr>
      <vt:lpstr>PowerPoint Presentation</vt:lpstr>
      <vt:lpstr>PowerPoint Presentation</vt:lpstr>
      <vt:lpstr>PowerPoint Presentation</vt:lpstr>
      <vt:lpstr>PowerPoint Presentation</vt:lpstr>
      <vt:lpstr>PowerPoint Presentation</vt:lpstr>
      <vt:lpstr>Adoptions Process</vt:lpstr>
      <vt:lpstr>PowerPoint Presentation</vt:lpstr>
      <vt:lpstr>What if we’re not early?</vt:lpstr>
      <vt:lpstr>Five Minute Break</vt:lpstr>
      <vt:lpstr>PowerPoint Presentation</vt:lpstr>
      <vt:lpstr>Boundaries</vt:lpstr>
      <vt:lpstr>Case Example Activity: Sapphire</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Lara</dc:creator>
  <cp:lastModifiedBy>Alfred Williams</cp:lastModifiedBy>
  <cp:revision>305</cp:revision>
  <cp:lastPrinted>2015-12-15T00:19:59Z</cp:lastPrinted>
  <dcterms:created xsi:type="dcterms:W3CDTF">2015-02-23T02:04:50Z</dcterms:created>
  <dcterms:modified xsi:type="dcterms:W3CDTF">2022-06-17T17:23:59Z</dcterms:modified>
</cp:coreProperties>
</file>