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322" r:id="rId3"/>
    <p:sldId id="321" r:id="rId4"/>
    <p:sldId id="320" r:id="rId5"/>
    <p:sldId id="261" r:id="rId6"/>
    <p:sldId id="263" r:id="rId7"/>
    <p:sldId id="262" r:id="rId8"/>
    <p:sldId id="268" r:id="rId9"/>
    <p:sldId id="275" r:id="rId10"/>
    <p:sldId id="270" r:id="rId11"/>
    <p:sldId id="271" r:id="rId12"/>
    <p:sldId id="273" r:id="rId13"/>
    <p:sldId id="277" r:id="rId14"/>
    <p:sldId id="278" r:id="rId15"/>
    <p:sldId id="276" r:id="rId16"/>
    <p:sldId id="324" r:id="rId17"/>
    <p:sldId id="326" r:id="rId18"/>
    <p:sldId id="281" r:id="rId19"/>
    <p:sldId id="295" r:id="rId20"/>
    <p:sldId id="291" r:id="rId21"/>
    <p:sldId id="285" r:id="rId22"/>
    <p:sldId id="286" r:id="rId23"/>
    <p:sldId id="287" r:id="rId24"/>
    <p:sldId id="288" r:id="rId25"/>
    <p:sldId id="315" r:id="rId26"/>
    <p:sldId id="327" r:id="rId27"/>
    <p:sldId id="328" r:id="rId28"/>
    <p:sldId id="289" r:id="rId29"/>
    <p:sldId id="290" r:id="rId30"/>
    <p:sldId id="292" r:id="rId31"/>
    <p:sldId id="265" r:id="rId32"/>
    <p:sldId id="330" r:id="rId33"/>
    <p:sldId id="306" r:id="rId34"/>
    <p:sldId id="307" r:id="rId35"/>
    <p:sldId id="308" r:id="rId36"/>
    <p:sldId id="299" r:id="rId37"/>
    <p:sldId id="300" r:id="rId38"/>
    <p:sldId id="303" r:id="rId39"/>
    <p:sldId id="304" r:id="rId40"/>
    <p:sldId id="305" r:id="rId41"/>
    <p:sldId id="280" r:id="rId42"/>
    <p:sldId id="309" r:id="rId43"/>
    <p:sldId id="310" r:id="rId44"/>
    <p:sldId id="311" r:id="rId45"/>
    <p:sldId id="312" r:id="rId46"/>
    <p:sldId id="313" r:id="rId47"/>
    <p:sldId id="317" r:id="rId4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B436A"/>
    <a:srgbClr val="60A7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54173" autoAdjust="0"/>
  </p:normalViewPr>
  <p:slideViewPr>
    <p:cSldViewPr snapToGrid="0" snapToObjects="1">
      <p:cViewPr varScale="1">
        <p:scale>
          <a:sx n="44" d="100"/>
          <a:sy n="44" d="100"/>
        </p:scale>
        <p:origin x="20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6" d="100"/>
          <a:sy n="56" d="100"/>
        </p:scale>
        <p:origin x="28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236d2b30492f3a5b" providerId="LiveId" clId="{C236684C-782B-4815-B585-C6B9B290AA3B}"/>
    <pc:docChg chg="custSel addSld modSld">
      <pc:chgData name="" userId="236d2b30492f3a5b" providerId="LiveId" clId="{C236684C-782B-4815-B585-C6B9B290AA3B}" dt="2021-09-28T21:19:09.547" v="128" actId="20577"/>
      <pc:docMkLst>
        <pc:docMk/>
      </pc:docMkLst>
      <pc:sldChg chg="add">
        <pc:chgData name="" userId="236d2b30492f3a5b" providerId="LiveId" clId="{C236684C-782B-4815-B585-C6B9B290AA3B}" dt="2021-09-28T21:02:40.177" v="0"/>
        <pc:sldMkLst>
          <pc:docMk/>
          <pc:sldMk cId="1654063609" sldId="319"/>
        </pc:sldMkLst>
      </pc:sldChg>
      <pc:sldChg chg="modSp add">
        <pc:chgData name="" userId="236d2b30492f3a5b" providerId="LiveId" clId="{C236684C-782B-4815-B585-C6B9B290AA3B}" dt="2021-09-28T21:19:09.547" v="128" actId="20577"/>
        <pc:sldMkLst>
          <pc:docMk/>
          <pc:sldMk cId="441384830" sldId="320"/>
        </pc:sldMkLst>
        <pc:spChg chg="mod">
          <ac:chgData name="" userId="236d2b30492f3a5b" providerId="LiveId" clId="{C236684C-782B-4815-B585-C6B9B290AA3B}" dt="2021-09-28T21:16:09.599" v="102" actId="20577"/>
          <ac:spMkLst>
            <pc:docMk/>
            <pc:sldMk cId="441384830" sldId="320"/>
            <ac:spMk id="2" creationId="{00000000-0000-0000-0000-000000000000}"/>
          </ac:spMkLst>
        </pc:spChg>
        <pc:spChg chg="mod">
          <ac:chgData name="" userId="236d2b30492f3a5b" providerId="LiveId" clId="{C236684C-782B-4815-B585-C6B9B290AA3B}" dt="2021-09-28T21:19:09.547" v="128" actId="20577"/>
          <ac:spMkLst>
            <pc:docMk/>
            <pc:sldMk cId="441384830" sldId="320"/>
            <ac:spMk id="3" creationId="{00000000-0000-0000-0000-000000000000}"/>
          </ac:spMkLst>
        </pc:spChg>
      </pc:sldChg>
      <pc:sldChg chg="modSp add">
        <pc:chgData name="" userId="236d2b30492f3a5b" providerId="LiveId" clId="{C236684C-782B-4815-B585-C6B9B290AA3B}" dt="2021-09-28T21:18:28.231" v="123" actId="20577"/>
        <pc:sldMkLst>
          <pc:docMk/>
          <pc:sldMk cId="1777806831" sldId="321"/>
        </pc:sldMkLst>
        <pc:spChg chg="mod">
          <ac:chgData name="" userId="236d2b30492f3a5b" providerId="LiveId" clId="{C236684C-782B-4815-B585-C6B9B290AA3B}" dt="2021-09-28T21:18:28.231" v="123" actId="20577"/>
          <ac:spMkLst>
            <pc:docMk/>
            <pc:sldMk cId="1777806831" sldId="321"/>
            <ac:spMk id="2" creationId="{00000000-0000-0000-0000-000000000000}"/>
          </ac:spMkLst>
        </pc:spChg>
        <pc:spChg chg="mod">
          <ac:chgData name="" userId="236d2b30492f3a5b" providerId="LiveId" clId="{C236684C-782B-4815-B585-C6B9B290AA3B}" dt="2021-09-28T21:18:06.942" v="120" actId="27636"/>
          <ac:spMkLst>
            <pc:docMk/>
            <pc:sldMk cId="1777806831" sldId="321"/>
            <ac:spMk id="3" creationId="{00000000-0000-0000-0000-000000000000}"/>
          </ac:spMkLst>
        </pc:spChg>
      </pc:sldChg>
      <pc:sldChg chg="add">
        <pc:chgData name="" userId="236d2b30492f3a5b" providerId="LiveId" clId="{C236684C-782B-4815-B585-C6B9B290AA3B}" dt="2021-09-28T21:18:57.360" v="124"/>
        <pc:sldMkLst>
          <pc:docMk/>
          <pc:sldMk cId="515223658" sldId="322"/>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413BFF2-8CD7-4879-A102-3FA007E4353E}" type="datetimeFigureOut">
              <a:rPr lang="en-US" smtClean="0"/>
              <a:t>6/2/2022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13CD184-E8EB-461C-AC98-885997E2E1CA}" type="slidenum">
              <a:rPr lang="en-US" smtClean="0"/>
              <a:t>‹#›</a:t>
            </a:fld>
            <a:endParaRPr lang="en-US"/>
          </a:p>
        </p:txBody>
      </p:sp>
    </p:spTree>
    <p:extLst>
      <p:ext uri="{BB962C8B-B14F-4D97-AF65-F5344CB8AC3E}">
        <p14:creationId xmlns:p14="http://schemas.microsoft.com/office/powerpoint/2010/main" val="393569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a:t>
            </a:fld>
            <a:endParaRPr lang="en-US"/>
          </a:p>
        </p:txBody>
      </p:sp>
    </p:spTree>
    <p:extLst>
      <p:ext uri="{BB962C8B-B14F-4D97-AF65-F5344CB8AC3E}">
        <p14:creationId xmlns:p14="http://schemas.microsoft.com/office/powerpoint/2010/main" val="9908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10</a:t>
            </a:fld>
            <a:endParaRPr lang="en-US"/>
          </a:p>
        </p:txBody>
      </p:sp>
    </p:spTree>
    <p:extLst>
      <p:ext uri="{BB962C8B-B14F-4D97-AF65-F5344CB8AC3E}">
        <p14:creationId xmlns:p14="http://schemas.microsoft.com/office/powerpoint/2010/main" val="2814204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11</a:t>
            </a:fld>
            <a:endParaRPr lang="en-US"/>
          </a:p>
        </p:txBody>
      </p:sp>
    </p:spTree>
    <p:extLst>
      <p:ext uri="{BB962C8B-B14F-4D97-AF65-F5344CB8AC3E}">
        <p14:creationId xmlns:p14="http://schemas.microsoft.com/office/powerpoint/2010/main" val="1831218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Tahoma" pitchFamily="34" charset="0"/>
              <a:cs typeface="Helvetica" pitchFamily="34" charset="0"/>
            </a:endParaRPr>
          </a:p>
          <a:p>
            <a:endParaRPr lang="en-US" dirty="0">
              <a:ea typeface="Tahoma" pitchFamily="34" charset="0"/>
              <a:cs typeface="Helvetica" pitchFamily="34" charset="0"/>
            </a:endParaRPr>
          </a:p>
          <a:p>
            <a:endParaRPr lang="en-US" dirty="0">
              <a:ea typeface="Tahom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12</a:t>
            </a:fld>
            <a:endParaRPr lang="en-US" dirty="0"/>
          </a:p>
        </p:txBody>
      </p:sp>
    </p:spTree>
    <p:extLst>
      <p:ext uri="{BB962C8B-B14F-4D97-AF65-F5344CB8AC3E}">
        <p14:creationId xmlns:p14="http://schemas.microsoft.com/office/powerpoint/2010/main" val="1036038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13</a:t>
            </a:fld>
            <a:endParaRPr lang="en-US"/>
          </a:p>
        </p:txBody>
      </p:sp>
    </p:spTree>
    <p:extLst>
      <p:ext uri="{BB962C8B-B14F-4D97-AF65-F5344CB8AC3E}">
        <p14:creationId xmlns:p14="http://schemas.microsoft.com/office/powerpoint/2010/main" val="361476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j-lt"/>
              <a:ea typeface="Tahoma" pitchFamily="34" charset="0"/>
              <a:cs typeface="Helvetica" pitchFamily="34" charset="0"/>
            </a:endParaRPr>
          </a:p>
          <a:p>
            <a:endParaRPr lang="en-US" dirty="0">
              <a:latin typeface="+mj-lt"/>
              <a:ea typeface="Tahom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14</a:t>
            </a:fld>
            <a:endParaRPr lang="en-US"/>
          </a:p>
        </p:txBody>
      </p:sp>
    </p:spTree>
    <p:extLst>
      <p:ext uri="{BB962C8B-B14F-4D97-AF65-F5344CB8AC3E}">
        <p14:creationId xmlns:p14="http://schemas.microsoft.com/office/powerpoint/2010/main" val="3816250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for video if embedded doesn’t work: </a:t>
            </a:r>
            <a:r>
              <a:rPr lang="en-US" altLang="en-US" baseline="0" dirty="0" smtClean="0"/>
              <a:t>https://www.youtube.com/watch?v=xYBUY1kZpf8&amp;t=67s</a:t>
            </a:r>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15</a:t>
            </a:fld>
            <a:endParaRPr lang="en-US"/>
          </a:p>
        </p:txBody>
      </p:sp>
    </p:spTree>
    <p:extLst>
      <p:ext uri="{BB962C8B-B14F-4D97-AF65-F5344CB8AC3E}">
        <p14:creationId xmlns:p14="http://schemas.microsoft.com/office/powerpoint/2010/main" val="113393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16</a:t>
            </a:fld>
            <a:endParaRPr lang="en-US"/>
          </a:p>
        </p:txBody>
      </p:sp>
    </p:spTree>
    <p:extLst>
      <p:ext uri="{BB962C8B-B14F-4D97-AF65-F5344CB8AC3E}">
        <p14:creationId xmlns:p14="http://schemas.microsoft.com/office/powerpoint/2010/main" val="708646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17</a:t>
            </a:fld>
            <a:endParaRPr lang="en-US"/>
          </a:p>
        </p:txBody>
      </p:sp>
    </p:spTree>
    <p:extLst>
      <p:ext uri="{BB962C8B-B14F-4D97-AF65-F5344CB8AC3E}">
        <p14:creationId xmlns:p14="http://schemas.microsoft.com/office/powerpoint/2010/main" val="193135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18</a:t>
            </a:fld>
            <a:endParaRPr lang="en-US"/>
          </a:p>
        </p:txBody>
      </p:sp>
    </p:spTree>
    <p:extLst>
      <p:ext uri="{BB962C8B-B14F-4D97-AF65-F5344CB8AC3E}">
        <p14:creationId xmlns:p14="http://schemas.microsoft.com/office/powerpoint/2010/main" val="2545322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57688"/>
            <a:ext cx="5608320" cy="4183380"/>
          </a:xfrm>
        </p:spPr>
        <p:txBody>
          <a:bodyPr/>
          <a:lstStyle/>
          <a:p>
            <a:endParaRPr lang="en-US" altLang="en-US" dirty="0"/>
          </a:p>
          <a:p>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19</a:t>
            </a:fld>
            <a:endParaRPr lang="en-US"/>
          </a:p>
        </p:txBody>
      </p:sp>
    </p:spTree>
    <p:extLst>
      <p:ext uri="{BB962C8B-B14F-4D97-AF65-F5344CB8AC3E}">
        <p14:creationId xmlns:p14="http://schemas.microsoft.com/office/powerpoint/2010/main" val="284445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2</a:t>
            </a:fld>
            <a:endParaRPr lang="en-US"/>
          </a:p>
        </p:txBody>
      </p:sp>
    </p:spTree>
    <p:extLst>
      <p:ext uri="{BB962C8B-B14F-4D97-AF65-F5344CB8AC3E}">
        <p14:creationId xmlns:p14="http://schemas.microsoft.com/office/powerpoint/2010/main" val="172187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20</a:t>
            </a:fld>
            <a:endParaRPr lang="en-US"/>
          </a:p>
        </p:txBody>
      </p:sp>
    </p:spTree>
    <p:extLst>
      <p:ext uri="{BB962C8B-B14F-4D97-AF65-F5344CB8AC3E}">
        <p14:creationId xmlns:p14="http://schemas.microsoft.com/office/powerpoint/2010/main" val="976965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21</a:t>
            </a:fld>
            <a:endParaRPr lang="en-US"/>
          </a:p>
        </p:txBody>
      </p:sp>
    </p:spTree>
    <p:extLst>
      <p:ext uri="{BB962C8B-B14F-4D97-AF65-F5344CB8AC3E}">
        <p14:creationId xmlns:p14="http://schemas.microsoft.com/office/powerpoint/2010/main" val="2586912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22</a:t>
            </a:fld>
            <a:endParaRPr lang="en-US"/>
          </a:p>
        </p:txBody>
      </p:sp>
    </p:spTree>
    <p:extLst>
      <p:ext uri="{BB962C8B-B14F-4D97-AF65-F5344CB8AC3E}">
        <p14:creationId xmlns:p14="http://schemas.microsoft.com/office/powerpoint/2010/main" val="177796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23</a:t>
            </a:fld>
            <a:endParaRPr lang="en-US"/>
          </a:p>
        </p:txBody>
      </p:sp>
    </p:spTree>
    <p:extLst>
      <p:ext uri="{BB962C8B-B14F-4D97-AF65-F5344CB8AC3E}">
        <p14:creationId xmlns:p14="http://schemas.microsoft.com/office/powerpoint/2010/main" val="2485849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24</a:t>
            </a:fld>
            <a:endParaRPr lang="en-US"/>
          </a:p>
        </p:txBody>
      </p:sp>
    </p:spTree>
    <p:extLst>
      <p:ext uri="{BB962C8B-B14F-4D97-AF65-F5344CB8AC3E}">
        <p14:creationId xmlns:p14="http://schemas.microsoft.com/office/powerpoint/2010/main" val="3338823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https://www.youtube.com/watch?v=lOeQUwdAjE0</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25</a:t>
            </a:fld>
            <a:endParaRPr lang="en-US"/>
          </a:p>
        </p:txBody>
      </p:sp>
    </p:spTree>
    <p:extLst>
      <p:ext uri="{BB962C8B-B14F-4D97-AF65-F5344CB8AC3E}">
        <p14:creationId xmlns:p14="http://schemas.microsoft.com/office/powerpoint/2010/main" val="229188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26</a:t>
            </a:fld>
            <a:endParaRPr lang="en-US"/>
          </a:p>
        </p:txBody>
      </p:sp>
    </p:spTree>
    <p:extLst>
      <p:ext uri="{BB962C8B-B14F-4D97-AF65-F5344CB8AC3E}">
        <p14:creationId xmlns:p14="http://schemas.microsoft.com/office/powerpoint/2010/main" val="1884128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27</a:t>
            </a:fld>
            <a:endParaRPr lang="en-US"/>
          </a:p>
        </p:txBody>
      </p:sp>
    </p:spTree>
    <p:extLst>
      <p:ext uri="{BB962C8B-B14F-4D97-AF65-F5344CB8AC3E}">
        <p14:creationId xmlns:p14="http://schemas.microsoft.com/office/powerpoint/2010/main" val="3766342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2">
                  <a:lumMod val="75000"/>
                </a:schemeClr>
              </a:solidFill>
              <a:latin typeface="Helvetica" pitchFamily="34" charset="0"/>
              <a:ea typeface="Tahoma" pitchFamily="34" charset="0"/>
              <a:cs typeface="Helvetica" pitchFamily="34" charset="0"/>
            </a:endParaRPr>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28</a:t>
            </a:fld>
            <a:endParaRPr lang="en-US"/>
          </a:p>
        </p:txBody>
      </p:sp>
    </p:spTree>
    <p:extLst>
      <p:ext uri="{BB962C8B-B14F-4D97-AF65-F5344CB8AC3E}">
        <p14:creationId xmlns:p14="http://schemas.microsoft.com/office/powerpoint/2010/main" val="33758278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29</a:t>
            </a:fld>
            <a:endParaRPr lang="en-US"/>
          </a:p>
        </p:txBody>
      </p:sp>
    </p:spTree>
    <p:extLst>
      <p:ext uri="{BB962C8B-B14F-4D97-AF65-F5344CB8AC3E}">
        <p14:creationId xmlns:p14="http://schemas.microsoft.com/office/powerpoint/2010/main" val="4227390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a:t>
            </a:fld>
            <a:endParaRPr lang="en-US"/>
          </a:p>
        </p:txBody>
      </p:sp>
    </p:spTree>
    <p:extLst>
      <p:ext uri="{BB962C8B-B14F-4D97-AF65-F5344CB8AC3E}">
        <p14:creationId xmlns:p14="http://schemas.microsoft.com/office/powerpoint/2010/main" val="844754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30</a:t>
            </a:fld>
            <a:endParaRPr lang="en-US"/>
          </a:p>
        </p:txBody>
      </p:sp>
    </p:spTree>
    <p:extLst>
      <p:ext uri="{BB962C8B-B14F-4D97-AF65-F5344CB8AC3E}">
        <p14:creationId xmlns:p14="http://schemas.microsoft.com/office/powerpoint/2010/main" val="1935452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31</a:t>
            </a:fld>
            <a:endParaRPr lang="en-US"/>
          </a:p>
        </p:txBody>
      </p:sp>
    </p:spTree>
    <p:extLst>
      <p:ext uri="{BB962C8B-B14F-4D97-AF65-F5344CB8AC3E}">
        <p14:creationId xmlns:p14="http://schemas.microsoft.com/office/powerpoint/2010/main" val="698328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https://www.youtube.com/watch?v=lOeQUwdAjE0</a:t>
            </a:r>
          </a:p>
          <a:p>
            <a:endParaRPr lang="en-US" altLang="en-US" dirty="0"/>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32</a:t>
            </a:fld>
            <a:endParaRPr lang="en-US"/>
          </a:p>
        </p:txBody>
      </p:sp>
    </p:spTree>
    <p:extLst>
      <p:ext uri="{BB962C8B-B14F-4D97-AF65-F5344CB8AC3E}">
        <p14:creationId xmlns:p14="http://schemas.microsoft.com/office/powerpoint/2010/main" val="35576405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33</a:t>
            </a:fld>
            <a:endParaRPr lang="en-US"/>
          </a:p>
        </p:txBody>
      </p:sp>
    </p:spTree>
    <p:extLst>
      <p:ext uri="{BB962C8B-B14F-4D97-AF65-F5344CB8AC3E}">
        <p14:creationId xmlns:p14="http://schemas.microsoft.com/office/powerpoint/2010/main" val="1513488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34</a:t>
            </a:fld>
            <a:endParaRPr lang="en-US"/>
          </a:p>
        </p:txBody>
      </p:sp>
    </p:spTree>
    <p:extLst>
      <p:ext uri="{BB962C8B-B14F-4D97-AF65-F5344CB8AC3E}">
        <p14:creationId xmlns:p14="http://schemas.microsoft.com/office/powerpoint/2010/main" val="934075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35</a:t>
            </a:fld>
            <a:endParaRPr lang="en-US"/>
          </a:p>
        </p:txBody>
      </p:sp>
    </p:spTree>
    <p:extLst>
      <p:ext uri="{BB962C8B-B14F-4D97-AF65-F5344CB8AC3E}">
        <p14:creationId xmlns:p14="http://schemas.microsoft.com/office/powerpoint/2010/main" val="1802073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36</a:t>
            </a:fld>
            <a:endParaRPr lang="en-US"/>
          </a:p>
        </p:txBody>
      </p:sp>
    </p:spTree>
    <p:extLst>
      <p:ext uri="{BB962C8B-B14F-4D97-AF65-F5344CB8AC3E}">
        <p14:creationId xmlns:p14="http://schemas.microsoft.com/office/powerpoint/2010/main" val="1643532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37</a:t>
            </a:fld>
            <a:endParaRPr lang="en-US"/>
          </a:p>
        </p:txBody>
      </p:sp>
    </p:spTree>
    <p:extLst>
      <p:ext uri="{BB962C8B-B14F-4D97-AF65-F5344CB8AC3E}">
        <p14:creationId xmlns:p14="http://schemas.microsoft.com/office/powerpoint/2010/main" val="2047662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38</a:t>
            </a:fld>
            <a:endParaRPr lang="en-US"/>
          </a:p>
        </p:txBody>
      </p:sp>
    </p:spTree>
    <p:extLst>
      <p:ext uri="{BB962C8B-B14F-4D97-AF65-F5344CB8AC3E}">
        <p14:creationId xmlns:p14="http://schemas.microsoft.com/office/powerpoint/2010/main" val="353458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39</a:t>
            </a:fld>
            <a:endParaRPr lang="en-US"/>
          </a:p>
        </p:txBody>
      </p:sp>
    </p:spTree>
    <p:extLst>
      <p:ext uri="{BB962C8B-B14F-4D97-AF65-F5344CB8AC3E}">
        <p14:creationId xmlns:p14="http://schemas.microsoft.com/office/powerpoint/2010/main" val="138058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4</a:t>
            </a:fld>
            <a:endParaRPr lang="en-US"/>
          </a:p>
        </p:txBody>
      </p:sp>
    </p:spTree>
    <p:extLst>
      <p:ext uri="{BB962C8B-B14F-4D97-AF65-F5344CB8AC3E}">
        <p14:creationId xmlns:p14="http://schemas.microsoft.com/office/powerpoint/2010/main" val="5682095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US" alt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40</a:t>
            </a:fld>
            <a:endParaRPr lang="en-US"/>
          </a:p>
        </p:txBody>
      </p:sp>
    </p:spTree>
    <p:extLst>
      <p:ext uri="{BB962C8B-B14F-4D97-AF65-F5344CB8AC3E}">
        <p14:creationId xmlns:p14="http://schemas.microsoft.com/office/powerpoint/2010/main" val="39986186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100" b="0" dirty="0"/>
          </a:p>
        </p:txBody>
      </p:sp>
      <p:sp>
        <p:nvSpPr>
          <p:cNvPr id="4" name="Slide Number Placeholder 3"/>
          <p:cNvSpPr>
            <a:spLocks noGrp="1"/>
          </p:cNvSpPr>
          <p:nvPr>
            <p:ph type="sldNum" sz="quarter" idx="10"/>
          </p:nvPr>
        </p:nvSpPr>
        <p:spPr/>
        <p:txBody>
          <a:bodyPr/>
          <a:lstStyle/>
          <a:p>
            <a:fld id="{413CD184-E8EB-461C-AC98-885997E2E1CA}" type="slidenum">
              <a:rPr lang="en-US" smtClean="0"/>
              <a:t>41</a:t>
            </a:fld>
            <a:endParaRPr lang="en-US"/>
          </a:p>
        </p:txBody>
      </p:sp>
    </p:spTree>
    <p:extLst>
      <p:ext uri="{BB962C8B-B14F-4D97-AF65-F5344CB8AC3E}">
        <p14:creationId xmlns:p14="http://schemas.microsoft.com/office/powerpoint/2010/main" val="398275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42</a:t>
            </a:fld>
            <a:endParaRPr lang="en-US"/>
          </a:p>
        </p:txBody>
      </p:sp>
    </p:spTree>
    <p:extLst>
      <p:ext uri="{BB962C8B-B14F-4D97-AF65-F5344CB8AC3E}">
        <p14:creationId xmlns:p14="http://schemas.microsoft.com/office/powerpoint/2010/main" val="12432077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43</a:t>
            </a:fld>
            <a:endParaRPr lang="en-US"/>
          </a:p>
        </p:txBody>
      </p:sp>
    </p:spTree>
    <p:extLst>
      <p:ext uri="{BB962C8B-B14F-4D97-AF65-F5344CB8AC3E}">
        <p14:creationId xmlns:p14="http://schemas.microsoft.com/office/powerpoint/2010/main" val="24255558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44</a:t>
            </a:fld>
            <a:endParaRPr lang="en-US"/>
          </a:p>
        </p:txBody>
      </p:sp>
    </p:spTree>
    <p:extLst>
      <p:ext uri="{BB962C8B-B14F-4D97-AF65-F5344CB8AC3E}">
        <p14:creationId xmlns:p14="http://schemas.microsoft.com/office/powerpoint/2010/main" val="4267678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45</a:t>
            </a:fld>
            <a:endParaRPr lang="en-US"/>
          </a:p>
        </p:txBody>
      </p:sp>
    </p:spTree>
    <p:extLst>
      <p:ext uri="{BB962C8B-B14F-4D97-AF65-F5344CB8AC3E}">
        <p14:creationId xmlns:p14="http://schemas.microsoft.com/office/powerpoint/2010/main" val="13533056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46</a:t>
            </a:fld>
            <a:endParaRPr lang="en-US"/>
          </a:p>
        </p:txBody>
      </p:sp>
    </p:spTree>
    <p:extLst>
      <p:ext uri="{BB962C8B-B14F-4D97-AF65-F5344CB8AC3E}">
        <p14:creationId xmlns:p14="http://schemas.microsoft.com/office/powerpoint/2010/main" val="2533718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47</a:t>
            </a:fld>
            <a:endParaRPr lang="en-US"/>
          </a:p>
        </p:txBody>
      </p:sp>
    </p:spTree>
    <p:extLst>
      <p:ext uri="{BB962C8B-B14F-4D97-AF65-F5344CB8AC3E}">
        <p14:creationId xmlns:p14="http://schemas.microsoft.com/office/powerpoint/2010/main" val="1330226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5</a:t>
            </a:fld>
            <a:endParaRPr lang="en-US"/>
          </a:p>
        </p:txBody>
      </p:sp>
    </p:spTree>
    <p:extLst>
      <p:ext uri="{BB962C8B-B14F-4D97-AF65-F5344CB8AC3E}">
        <p14:creationId xmlns:p14="http://schemas.microsoft.com/office/powerpoint/2010/main" val="159926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 </a:t>
            </a:r>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6</a:t>
            </a:fld>
            <a:endParaRPr lang="en-US"/>
          </a:p>
        </p:txBody>
      </p:sp>
    </p:spTree>
    <p:extLst>
      <p:ext uri="{BB962C8B-B14F-4D97-AF65-F5344CB8AC3E}">
        <p14:creationId xmlns:p14="http://schemas.microsoft.com/office/powerpoint/2010/main" val="330835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7</a:t>
            </a:fld>
            <a:endParaRPr lang="en-US"/>
          </a:p>
        </p:txBody>
      </p:sp>
    </p:spTree>
    <p:extLst>
      <p:ext uri="{BB962C8B-B14F-4D97-AF65-F5344CB8AC3E}">
        <p14:creationId xmlns:p14="http://schemas.microsoft.com/office/powerpoint/2010/main" val="423057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3CD184-E8EB-461C-AC98-885997E2E1CA}" type="slidenum">
              <a:rPr lang="en-US" smtClean="0"/>
              <a:t>8</a:t>
            </a:fld>
            <a:endParaRPr lang="en-US"/>
          </a:p>
        </p:txBody>
      </p:sp>
    </p:spTree>
    <p:extLst>
      <p:ext uri="{BB962C8B-B14F-4D97-AF65-F5344CB8AC3E}">
        <p14:creationId xmlns:p14="http://schemas.microsoft.com/office/powerpoint/2010/main" val="2379548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413CD184-E8EB-461C-AC98-885997E2E1CA}" type="slidenum">
              <a:rPr lang="en-US" smtClean="0"/>
              <a:t>9</a:t>
            </a:fld>
            <a:endParaRPr lang="en-US"/>
          </a:p>
        </p:txBody>
      </p:sp>
    </p:spTree>
    <p:extLst>
      <p:ext uri="{BB962C8B-B14F-4D97-AF65-F5344CB8AC3E}">
        <p14:creationId xmlns:p14="http://schemas.microsoft.com/office/powerpoint/2010/main" val="238219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B80DDF-FABA-0A47-88E3-983490F2663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2134797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80DDF-FABA-0A47-88E3-983490F2663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13738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80DDF-FABA-0A47-88E3-983490F2663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1131544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80DDF-FABA-0A47-88E3-983490F2663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721323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80DDF-FABA-0A47-88E3-983490F2663A}" type="datetimeFigureOut">
              <a:rPr lang="en-US" smtClean="0"/>
              <a:t>6/2/2022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251375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80DDF-FABA-0A47-88E3-983490F2663A}"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400245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80DDF-FABA-0A47-88E3-983490F2663A}" type="datetimeFigureOut">
              <a:rPr lang="en-US" smtClean="0"/>
              <a:t>6/2/2022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260188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80DDF-FABA-0A47-88E3-983490F2663A}" type="datetimeFigureOut">
              <a:rPr lang="en-US" smtClean="0"/>
              <a:t>6/2/2022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251124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80DDF-FABA-0A47-88E3-983490F2663A}" type="datetimeFigureOut">
              <a:rPr lang="en-US" smtClean="0"/>
              <a:t>6/2/2022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183861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80DDF-FABA-0A47-88E3-983490F2663A}"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183741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80DDF-FABA-0A47-88E3-983490F2663A}" type="datetimeFigureOut">
              <a:rPr lang="en-US" smtClean="0"/>
              <a:t>6/2/2022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9803CB-180E-4C4B-B6D1-B4D1E86122EC}" type="slidenum">
              <a:rPr lang="en-US" smtClean="0"/>
              <a:t>‹#›</a:t>
            </a:fld>
            <a:endParaRPr lang="en-US"/>
          </a:p>
        </p:txBody>
      </p:sp>
    </p:spTree>
    <p:extLst>
      <p:ext uri="{BB962C8B-B14F-4D97-AF65-F5344CB8AC3E}">
        <p14:creationId xmlns:p14="http://schemas.microsoft.com/office/powerpoint/2010/main" val="3852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80DDF-FABA-0A47-88E3-983490F2663A}" type="datetimeFigureOut">
              <a:rPr lang="en-US" smtClean="0"/>
              <a:t>6/2/2022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803CB-180E-4C4B-B6D1-B4D1E86122EC}" type="slidenum">
              <a:rPr lang="en-US" smtClean="0"/>
              <a:t>‹#›</a:t>
            </a:fld>
            <a:endParaRPr lang="en-US"/>
          </a:p>
        </p:txBody>
      </p:sp>
    </p:spTree>
    <p:extLst>
      <p:ext uri="{BB962C8B-B14F-4D97-AF65-F5344CB8AC3E}">
        <p14:creationId xmlns:p14="http://schemas.microsoft.com/office/powerpoint/2010/main" val="41298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xYBUY1kZpf8" TargetMode="External"/><Relationship Id="rId5" Type="http://schemas.openxmlformats.org/officeDocument/2006/relationships/image" Target="../media/image8.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fontScale="90000"/>
          </a:bodyPr>
          <a:lstStyle/>
          <a:p>
            <a:r>
              <a:rPr lang="en-US" sz="5400" b="1" dirty="0">
                <a:solidFill>
                  <a:schemeClr val="tx2">
                    <a:lumMod val="75000"/>
                  </a:schemeClr>
                </a:solidFill>
                <a:latin typeface="Helvetica" pitchFamily="34" charset="0"/>
                <a:cs typeface="Helvetica" pitchFamily="34" charset="0"/>
              </a:rPr>
              <a:t>Understanding Childhood Trauma</a:t>
            </a:r>
            <a:endParaRPr lang="en-US" sz="5400" b="1" dirty="0">
              <a:solidFill>
                <a:schemeClr val="tx2">
                  <a:lumMod val="75000"/>
                </a:schemeClr>
              </a:solidFill>
              <a:latin typeface="Helvetica" pitchFamily="34" charset="0"/>
              <a:ea typeface="Verdana" pitchFamily="34" charset="0"/>
              <a:cs typeface="Helvetica" pitchFamily="34" charset="0"/>
            </a:endParaRPr>
          </a:p>
        </p:txBody>
      </p:sp>
      <p:sp>
        <p:nvSpPr>
          <p:cNvPr id="3" name="Subtitle 2"/>
          <p:cNvSpPr>
            <a:spLocks noGrp="1"/>
          </p:cNvSpPr>
          <p:nvPr>
            <p:ph type="subTitle" idx="1"/>
          </p:nvPr>
        </p:nvSpPr>
        <p:spPr/>
        <p:txBody>
          <a:bodyPr>
            <a:normAutofit fontScale="70000" lnSpcReduction="20000"/>
          </a:bodyPr>
          <a:lstStyle/>
          <a:p>
            <a:r>
              <a:rPr lang="en-US" b="1" i="1" dirty="0">
                <a:solidFill>
                  <a:schemeClr val="tx1">
                    <a:lumMod val="75000"/>
                    <a:lumOff val="25000"/>
                  </a:schemeClr>
                </a:solidFill>
                <a:latin typeface="Helvetica" panose="020B0604020202020204" pitchFamily="34" charset="0"/>
                <a:cs typeface="Helvetica" panose="020B0604020202020204" pitchFamily="34" charset="0"/>
              </a:rPr>
              <a:t>Advocate University is sponsored, in part, by Cox Communications, The Parker Foundation, the Price Family Charitable Fund, the Galinson Family Foundation, an anonymous donor at the Jewish Community Foundation, and the Judicial Council of California.</a:t>
            </a:r>
            <a:endParaRPr lang="en-US"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4337" y="5581095"/>
            <a:ext cx="6953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573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The Body Keeps Score</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lnSpcReduction="10000"/>
          </a:bodyPr>
          <a:lstStyle/>
          <a:p>
            <a:r>
              <a:rPr lang="en-US" sz="2800" dirty="0">
                <a:solidFill>
                  <a:schemeClr val="tx2">
                    <a:lumMod val="75000"/>
                  </a:schemeClr>
                </a:solidFill>
                <a:latin typeface="Helvetica" pitchFamily="34" charset="0"/>
                <a:ea typeface="Tahoma" pitchFamily="34" charset="0"/>
                <a:cs typeface="Helvetica" pitchFamily="34" charset="0"/>
              </a:rPr>
              <a:t>One of the most traumatic days in our country’s history</a:t>
            </a:r>
          </a:p>
          <a:p>
            <a:r>
              <a:rPr lang="en-US" sz="2800" dirty="0">
                <a:solidFill>
                  <a:schemeClr val="tx2">
                    <a:lumMod val="75000"/>
                  </a:schemeClr>
                </a:solidFill>
                <a:latin typeface="Helvetica" pitchFamily="34" charset="0"/>
                <a:ea typeface="Tahoma" pitchFamily="34" charset="0"/>
                <a:cs typeface="Helvetica" pitchFamily="34" charset="0"/>
              </a:rPr>
              <a:t>What happened to you                   physiologically when you                                 saw these images and                                 heard this story?</a:t>
            </a:r>
          </a:p>
          <a:p>
            <a:r>
              <a:rPr lang="en-US" sz="2800" dirty="0">
                <a:solidFill>
                  <a:schemeClr val="tx2">
                    <a:lumMod val="75000"/>
                  </a:schemeClr>
                </a:solidFill>
                <a:latin typeface="Helvetica" pitchFamily="34" charset="0"/>
                <a:ea typeface="Tahoma" pitchFamily="34" charset="0"/>
                <a:cs typeface="Helvetica" pitchFamily="34" charset="0"/>
              </a:rPr>
              <a:t>What happens to you                                    now?</a:t>
            </a:r>
          </a:p>
          <a:p>
            <a:r>
              <a:rPr lang="en-US" sz="2800" dirty="0">
                <a:solidFill>
                  <a:schemeClr val="tx2">
                    <a:lumMod val="75000"/>
                  </a:schemeClr>
                </a:solidFill>
                <a:latin typeface="Helvetica" pitchFamily="34" charset="0"/>
                <a:ea typeface="Tahoma" pitchFamily="34" charset="0"/>
                <a:cs typeface="Helvetica" pitchFamily="34" charset="0"/>
              </a:rPr>
              <a:t>The body reacts and                           remembers</a:t>
            </a:r>
          </a:p>
        </p:txBody>
      </p:sp>
      <p:pic>
        <p:nvPicPr>
          <p:cNvPr id="9" name="Picture 13" descr="wt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60712"/>
            <a:ext cx="3886200"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169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9899" y="1233995"/>
            <a:ext cx="8975324" cy="856696"/>
          </a:xfrm>
        </p:spPr>
        <p:txBody>
          <a:bodyPr>
            <a:normAutofit/>
          </a:bodyPr>
          <a:lstStyle/>
          <a:p>
            <a:r>
              <a:rPr lang="en-US" b="1" dirty="0">
                <a:solidFill>
                  <a:srgbClr val="17375E"/>
                </a:solidFill>
                <a:latin typeface="Helvetica" pitchFamily="34" charset="0"/>
                <a:cs typeface="Helvetica" pitchFamily="34" charset="0"/>
              </a:rPr>
              <a:t>Physiological Effects of Trauma</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a:bodyPr>
          <a:lstStyle/>
          <a:p>
            <a:r>
              <a:rPr lang="en-US" dirty="0">
                <a:solidFill>
                  <a:schemeClr val="tx2">
                    <a:lumMod val="75000"/>
                  </a:schemeClr>
                </a:solidFill>
                <a:latin typeface="Helvetica" pitchFamily="34" charset="0"/>
                <a:ea typeface="Tahoma" pitchFamily="34" charset="0"/>
                <a:cs typeface="Helvetica" pitchFamily="34" charset="0"/>
              </a:rPr>
              <a:t>Bodies of traumatized people get “stuck” in terror mode </a:t>
            </a:r>
          </a:p>
          <a:p>
            <a:r>
              <a:rPr lang="en-US" dirty="0">
                <a:solidFill>
                  <a:schemeClr val="tx2">
                    <a:lumMod val="75000"/>
                  </a:schemeClr>
                </a:solidFill>
                <a:latin typeface="Helvetica" pitchFamily="34" charset="0"/>
                <a:ea typeface="Tahoma" pitchFamily="34" charset="0"/>
                <a:cs typeface="Helvetica" pitchFamily="34" charset="0"/>
              </a:rPr>
              <a:t>They cannot always regulate their bodies—breathing, heart rate, sleeping, appetite </a:t>
            </a:r>
          </a:p>
          <a:p>
            <a:r>
              <a:rPr lang="en-US" dirty="0">
                <a:solidFill>
                  <a:schemeClr val="tx2">
                    <a:lumMod val="75000"/>
                  </a:schemeClr>
                </a:solidFill>
                <a:latin typeface="Helvetica" pitchFamily="34" charset="0"/>
                <a:ea typeface="Tahoma" pitchFamily="34" charset="0"/>
                <a:cs typeface="Helvetica" pitchFamily="34" charset="0"/>
              </a:rPr>
              <a:t>Abused people have higher rates of stroke, diabetes, and other diseases</a:t>
            </a:r>
          </a:p>
          <a:p>
            <a:r>
              <a:rPr lang="en-US" dirty="0">
                <a:solidFill>
                  <a:schemeClr val="tx2">
                    <a:lumMod val="75000"/>
                  </a:schemeClr>
                </a:solidFill>
                <a:latin typeface="Helvetica" pitchFamily="34" charset="0"/>
                <a:ea typeface="Tahoma" pitchFamily="34" charset="0"/>
                <a:cs typeface="Helvetica" pitchFamily="34" charset="0"/>
              </a:rPr>
              <a:t>Bodily functions can be interrupted </a:t>
            </a:r>
          </a:p>
        </p:txBody>
      </p:sp>
    </p:spTree>
    <p:extLst>
      <p:ext uri="{BB962C8B-B14F-4D97-AF65-F5344CB8AC3E}">
        <p14:creationId xmlns:p14="http://schemas.microsoft.com/office/powerpoint/2010/main" val="79016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The Brain</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Neurons carry messages                                   throughout the brain</a:t>
            </a:r>
          </a:p>
          <a:p>
            <a:r>
              <a:rPr lang="en-US" dirty="0">
                <a:solidFill>
                  <a:schemeClr val="tx2">
                    <a:lumMod val="75000"/>
                  </a:schemeClr>
                </a:solidFill>
                <a:latin typeface="Helvetica" pitchFamily="34" charset="0"/>
                <a:ea typeface="Tahoma" pitchFamily="34" charset="0"/>
                <a:cs typeface="Helvetica" pitchFamily="34" charset="0"/>
              </a:rPr>
              <a:t>Neurons grow exponentially                                      in the first three years of life</a:t>
            </a:r>
          </a:p>
          <a:p>
            <a:r>
              <a:rPr lang="en-US" dirty="0">
                <a:solidFill>
                  <a:schemeClr val="tx2">
                    <a:lumMod val="75000"/>
                  </a:schemeClr>
                </a:solidFill>
                <a:latin typeface="Helvetica" pitchFamily="34" charset="0"/>
                <a:ea typeface="Tahoma" pitchFamily="34" charset="0"/>
                <a:cs typeface="Helvetica" pitchFamily="34" charset="0"/>
              </a:rPr>
              <a:t>Most physical growth occurs                               from 0 to 5 years of age</a:t>
            </a:r>
          </a:p>
          <a:p>
            <a:r>
              <a:rPr lang="en-US" dirty="0">
                <a:solidFill>
                  <a:schemeClr val="tx2">
                    <a:lumMod val="75000"/>
                  </a:schemeClr>
                </a:solidFill>
                <a:latin typeface="Helvetica" pitchFamily="34" charset="0"/>
                <a:ea typeface="Tahoma" pitchFamily="34" charset="0"/>
                <a:cs typeface="Helvetica" pitchFamily="34" charset="0"/>
              </a:rPr>
              <a:t>The development of healthy </a:t>
            </a:r>
          </a:p>
          <a:p>
            <a:pPr marL="0" indent="0">
              <a:buNone/>
            </a:pPr>
            <a:r>
              <a:rPr lang="en-US" dirty="0">
                <a:solidFill>
                  <a:schemeClr val="tx2">
                    <a:lumMod val="75000"/>
                  </a:schemeClr>
                </a:solidFill>
                <a:latin typeface="Helvetica" pitchFamily="34" charset="0"/>
                <a:ea typeface="Tahoma" pitchFamily="34" charset="0"/>
                <a:cs typeface="Helvetica" pitchFamily="34" charset="0"/>
              </a:rPr>
              <a:t>   attachments is effected</a:t>
            </a:r>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79215"/>
            <a:ext cx="3048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16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33995"/>
            <a:ext cx="9144000" cy="856696"/>
          </a:xfrm>
        </p:spPr>
        <p:txBody>
          <a:bodyPr>
            <a:normAutofit fontScale="90000"/>
          </a:bodyPr>
          <a:lstStyle/>
          <a:p>
            <a:r>
              <a:rPr lang="en-US" b="1" dirty="0">
                <a:solidFill>
                  <a:srgbClr val="17375E"/>
                </a:solidFill>
                <a:latin typeface="Helvetica" pitchFamily="34" charset="0"/>
                <a:cs typeface="Helvetica" pitchFamily="34" charset="0"/>
              </a:rPr>
              <a:t>Structural and Growth Differences</a:t>
            </a:r>
            <a:endParaRPr lang="en-US" b="1" dirty="0">
              <a:solidFill>
                <a:srgbClr val="17375E"/>
              </a:solidFill>
              <a:latin typeface="Helvetica" pitchFamily="34" charset="0"/>
              <a:ea typeface="Verdana" pitchFamily="34" charset="0"/>
              <a:cs typeface="Helvetica" pitchFamily="34" charset="0"/>
            </a:endParaRPr>
          </a:p>
        </p:txBody>
      </p:sp>
      <p:pic>
        <p:nvPicPr>
          <p:cNvPr id="8"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685861" y="2159493"/>
            <a:ext cx="4138786" cy="4525963"/>
          </a:xfrm>
        </p:spPr>
      </p:pic>
    </p:spTree>
    <p:extLst>
      <p:ext uri="{BB962C8B-B14F-4D97-AF65-F5344CB8AC3E}">
        <p14:creationId xmlns:p14="http://schemas.microsoft.com/office/powerpoint/2010/main" val="360897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123024"/>
            <a:ext cx="8229600" cy="856696"/>
          </a:xfrm>
        </p:spPr>
        <p:txBody>
          <a:bodyPr/>
          <a:lstStyle/>
          <a:p>
            <a:r>
              <a:rPr lang="en-US" b="1" dirty="0">
                <a:solidFill>
                  <a:srgbClr val="17375E"/>
                </a:solidFill>
                <a:latin typeface="Helvetica" pitchFamily="34" charset="0"/>
                <a:cs typeface="Helvetica" pitchFamily="34" charset="0"/>
              </a:rPr>
              <a:t>Abuse and Brain Activity </a:t>
            </a:r>
            <a:endParaRPr lang="en-US" b="1" dirty="0">
              <a:solidFill>
                <a:srgbClr val="17375E"/>
              </a:solidFill>
              <a:latin typeface="Helvetica" pitchFamily="34" charset="0"/>
              <a:ea typeface="Verdana" pitchFamily="34" charset="0"/>
              <a:cs typeface="Helvetica" pitchFamily="34" charset="0"/>
            </a:endParaRPr>
          </a:p>
        </p:txBody>
      </p:sp>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979720"/>
            <a:ext cx="9144000" cy="4878280"/>
          </a:xfrm>
        </p:spPr>
      </p:pic>
    </p:spTree>
    <p:extLst>
      <p:ext uri="{BB962C8B-B14F-4D97-AF65-F5344CB8AC3E}">
        <p14:creationId xmlns:p14="http://schemas.microsoft.com/office/powerpoint/2010/main" val="3608971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normAutofit fontScale="90000"/>
          </a:bodyPr>
          <a:lstStyle/>
          <a:p>
            <a:r>
              <a:rPr lang="en-US" b="1" dirty="0" smtClean="0">
                <a:solidFill>
                  <a:srgbClr val="17375E"/>
                </a:solidFill>
                <a:latin typeface="Helvetica" pitchFamily="34" charset="0"/>
                <a:cs typeface="Helvetica" pitchFamily="34" charset="0"/>
              </a:rPr>
              <a:t>Childhood Trauma and the Brain</a:t>
            </a:r>
            <a:endParaRPr lang="en-US" b="1" dirty="0">
              <a:solidFill>
                <a:srgbClr val="17375E"/>
              </a:solidFill>
              <a:latin typeface="Helvetica" pitchFamily="34" charset="0"/>
              <a:ea typeface="Verdana" pitchFamily="34" charset="0"/>
              <a:cs typeface="Helvetica" pitchFamily="34" charset="0"/>
            </a:endParaRPr>
          </a:p>
        </p:txBody>
      </p:sp>
      <p:pic>
        <p:nvPicPr>
          <p:cNvPr id="3" name="xYBUY1kZpf8"/>
          <p:cNvPicPr>
            <a:picLocks noRot="1" noChangeAspect="1"/>
          </p:cNvPicPr>
          <p:nvPr>
            <a:videoFile r:link="rId1"/>
          </p:nvPr>
        </p:nvPicPr>
        <p:blipFill>
          <a:blip r:embed="rId5"/>
          <a:stretch>
            <a:fillRect/>
          </a:stretch>
        </p:blipFill>
        <p:spPr>
          <a:xfrm>
            <a:off x="2302328" y="2400300"/>
            <a:ext cx="4470400" cy="2514600"/>
          </a:xfrm>
          <a:prstGeom prst="rect">
            <a:avLst/>
          </a:prstGeom>
        </p:spPr>
      </p:pic>
    </p:spTree>
    <p:extLst>
      <p:ext uri="{BB962C8B-B14F-4D97-AF65-F5344CB8AC3E}">
        <p14:creationId xmlns:p14="http://schemas.microsoft.com/office/powerpoint/2010/main" val="3608971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normAutofit fontScale="90000"/>
          </a:bodyPr>
          <a:lstStyle/>
          <a:p>
            <a:r>
              <a:rPr lang="en-US" b="1" dirty="0" smtClean="0">
                <a:solidFill>
                  <a:srgbClr val="17375E"/>
                </a:solidFill>
                <a:latin typeface="Helvetica" pitchFamily="34" charset="0"/>
                <a:cs typeface="Helvetica" pitchFamily="34" charset="0"/>
              </a:rPr>
              <a:t>Adverse Childhood Experiences (ACE’s)</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fontScale="77500" lnSpcReduction="20000"/>
          </a:bodyPr>
          <a:lstStyle/>
          <a:p>
            <a:r>
              <a:rPr lang="en-US" dirty="0">
                <a:solidFill>
                  <a:schemeClr val="tx2">
                    <a:lumMod val="75000"/>
                  </a:schemeClr>
                </a:solidFill>
                <a:latin typeface="Helvetica" pitchFamily="34" charset="0"/>
                <a:ea typeface="Tahoma" pitchFamily="34" charset="0"/>
                <a:cs typeface="Helvetica" pitchFamily="34" charset="0"/>
              </a:rPr>
              <a:t>Physical abuse</a:t>
            </a:r>
          </a:p>
          <a:p>
            <a:r>
              <a:rPr lang="en-US" dirty="0">
                <a:solidFill>
                  <a:schemeClr val="tx2">
                    <a:lumMod val="75000"/>
                  </a:schemeClr>
                </a:solidFill>
                <a:latin typeface="Helvetica" pitchFamily="34" charset="0"/>
                <a:ea typeface="Tahoma" pitchFamily="34" charset="0"/>
                <a:cs typeface="Helvetica" pitchFamily="34" charset="0"/>
              </a:rPr>
              <a:t>Sexual abuse</a:t>
            </a:r>
          </a:p>
          <a:p>
            <a:r>
              <a:rPr lang="en-US" dirty="0">
                <a:solidFill>
                  <a:schemeClr val="tx2">
                    <a:lumMod val="75000"/>
                  </a:schemeClr>
                </a:solidFill>
                <a:latin typeface="Helvetica" pitchFamily="34" charset="0"/>
                <a:ea typeface="Tahoma" pitchFamily="34" charset="0"/>
                <a:cs typeface="Helvetica" pitchFamily="34" charset="0"/>
              </a:rPr>
              <a:t>Emotional abuse</a:t>
            </a:r>
          </a:p>
          <a:p>
            <a:r>
              <a:rPr lang="en-US" dirty="0">
                <a:solidFill>
                  <a:schemeClr val="tx2">
                    <a:lumMod val="75000"/>
                  </a:schemeClr>
                </a:solidFill>
                <a:latin typeface="Helvetica" pitchFamily="34" charset="0"/>
                <a:ea typeface="Tahoma" pitchFamily="34" charset="0"/>
                <a:cs typeface="Helvetica" pitchFamily="34" charset="0"/>
              </a:rPr>
              <a:t>Physical neglect</a:t>
            </a:r>
          </a:p>
          <a:p>
            <a:r>
              <a:rPr lang="en-US" dirty="0">
                <a:solidFill>
                  <a:schemeClr val="tx2">
                    <a:lumMod val="75000"/>
                  </a:schemeClr>
                </a:solidFill>
                <a:latin typeface="Helvetica" pitchFamily="34" charset="0"/>
                <a:ea typeface="Tahoma" pitchFamily="34" charset="0"/>
                <a:cs typeface="Helvetica" pitchFamily="34" charset="0"/>
              </a:rPr>
              <a:t>Emotional neglect</a:t>
            </a:r>
          </a:p>
          <a:p>
            <a:r>
              <a:rPr lang="en-US" dirty="0">
                <a:solidFill>
                  <a:schemeClr val="tx2">
                    <a:lumMod val="75000"/>
                  </a:schemeClr>
                </a:solidFill>
                <a:latin typeface="Helvetica" pitchFamily="34" charset="0"/>
                <a:ea typeface="Tahoma" pitchFamily="34" charset="0"/>
                <a:cs typeface="Helvetica" pitchFamily="34" charset="0"/>
              </a:rPr>
              <a:t>Mental illness</a:t>
            </a:r>
          </a:p>
          <a:p>
            <a:r>
              <a:rPr lang="en-US" dirty="0">
                <a:solidFill>
                  <a:schemeClr val="tx2">
                    <a:lumMod val="75000"/>
                  </a:schemeClr>
                </a:solidFill>
                <a:latin typeface="Helvetica" pitchFamily="34" charset="0"/>
                <a:ea typeface="Tahoma" pitchFamily="34" charset="0"/>
                <a:cs typeface="Helvetica" pitchFamily="34" charset="0"/>
              </a:rPr>
              <a:t>Divorce</a:t>
            </a:r>
          </a:p>
          <a:p>
            <a:r>
              <a:rPr lang="en-US" dirty="0">
                <a:solidFill>
                  <a:schemeClr val="tx2">
                    <a:lumMod val="75000"/>
                  </a:schemeClr>
                </a:solidFill>
                <a:latin typeface="Helvetica" pitchFamily="34" charset="0"/>
                <a:ea typeface="Tahoma" pitchFamily="34" charset="0"/>
                <a:cs typeface="Helvetica" pitchFamily="34" charset="0"/>
              </a:rPr>
              <a:t>Substance abuse</a:t>
            </a:r>
          </a:p>
          <a:p>
            <a:r>
              <a:rPr lang="en-US" dirty="0">
                <a:solidFill>
                  <a:schemeClr val="tx2">
                    <a:lumMod val="75000"/>
                  </a:schemeClr>
                </a:solidFill>
                <a:latin typeface="Helvetica" pitchFamily="34" charset="0"/>
                <a:ea typeface="Tahoma" pitchFamily="34" charset="0"/>
                <a:cs typeface="Helvetica" pitchFamily="34" charset="0"/>
              </a:rPr>
              <a:t>Violence against your mother</a:t>
            </a:r>
          </a:p>
          <a:p>
            <a:r>
              <a:rPr lang="en-US" dirty="0">
                <a:solidFill>
                  <a:schemeClr val="tx2">
                    <a:lumMod val="75000"/>
                  </a:schemeClr>
                </a:solidFill>
                <a:latin typeface="Helvetica" pitchFamily="34" charset="0"/>
                <a:ea typeface="Tahoma" pitchFamily="34" charset="0"/>
                <a:cs typeface="Helvetica" pitchFamily="34" charset="0"/>
              </a:rPr>
              <a:t>Mental illness</a:t>
            </a:r>
          </a:p>
          <a:p>
            <a:r>
              <a:rPr lang="en-US" dirty="0">
                <a:solidFill>
                  <a:schemeClr val="tx2">
                    <a:lumMod val="75000"/>
                  </a:schemeClr>
                </a:solidFill>
                <a:latin typeface="Helvetica" pitchFamily="34" charset="0"/>
                <a:ea typeface="Tahoma" pitchFamily="34" charset="0"/>
                <a:cs typeface="Helvetica" pitchFamily="34" charset="0"/>
              </a:rPr>
              <a:t>Having a relative who has been sent to jail or prison</a:t>
            </a:r>
          </a:p>
        </p:txBody>
      </p:sp>
    </p:spTree>
    <p:extLst>
      <p:ext uri="{BB962C8B-B14F-4D97-AF65-F5344CB8AC3E}">
        <p14:creationId xmlns:p14="http://schemas.microsoft.com/office/powerpoint/2010/main" val="1097749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normAutofit/>
          </a:bodyPr>
          <a:lstStyle/>
          <a:p>
            <a:r>
              <a:rPr lang="en-US" b="1" dirty="0" smtClean="0">
                <a:solidFill>
                  <a:srgbClr val="17375E"/>
                </a:solidFill>
                <a:latin typeface="Helvetica" pitchFamily="34" charset="0"/>
                <a:cs typeface="Helvetica" pitchFamily="34" charset="0"/>
              </a:rPr>
              <a:t>Effects of ACE’s</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a:bodyPr>
          <a:lstStyle/>
          <a:p>
            <a:r>
              <a:rPr lang="en-US" dirty="0">
                <a:solidFill>
                  <a:schemeClr val="tx2">
                    <a:lumMod val="75000"/>
                  </a:schemeClr>
                </a:solidFill>
                <a:latin typeface="Helvetica" pitchFamily="34" charset="0"/>
                <a:ea typeface="Tahoma" pitchFamily="34" charset="0"/>
                <a:cs typeface="Helvetica" pitchFamily="34" charset="0"/>
              </a:rPr>
              <a:t>People who lived through the 10 ACES of trauma will often struggle as adults</a:t>
            </a:r>
            <a:r>
              <a:rPr lang="en-US" dirty="0" smtClean="0">
                <a:solidFill>
                  <a:schemeClr val="tx2">
                    <a:lumMod val="75000"/>
                  </a:schemeClr>
                </a:solidFill>
                <a:latin typeface="Helvetica" pitchFamily="34" charset="0"/>
                <a:ea typeface="Tahoma" pitchFamily="34" charset="0"/>
                <a:cs typeface="Helvetica" pitchFamily="34" charset="0"/>
              </a:rPr>
              <a:t>.</a:t>
            </a:r>
          </a:p>
          <a:p>
            <a:r>
              <a:rPr lang="en-US" dirty="0" smtClean="0">
                <a:solidFill>
                  <a:schemeClr val="tx2">
                    <a:lumMod val="75000"/>
                  </a:schemeClr>
                </a:solidFill>
                <a:latin typeface="Helvetica" pitchFamily="34" charset="0"/>
                <a:ea typeface="Tahoma" pitchFamily="34" charset="0"/>
                <a:cs typeface="Helvetica" pitchFamily="34" charset="0"/>
              </a:rPr>
              <a:t>Unresolved trauma and your ACE’s</a:t>
            </a:r>
          </a:p>
          <a:p>
            <a:r>
              <a:rPr lang="en-US" dirty="0" smtClean="0">
                <a:solidFill>
                  <a:schemeClr val="tx2">
                    <a:lumMod val="75000"/>
                  </a:schemeClr>
                </a:solidFill>
                <a:latin typeface="Helvetica" pitchFamily="34" charset="0"/>
                <a:ea typeface="Tahoma" pitchFamily="34" charset="0"/>
                <a:cs typeface="Helvetica" pitchFamily="34" charset="0"/>
              </a:rPr>
              <a:t>Coping any way you can with trauma</a:t>
            </a:r>
          </a:p>
          <a:p>
            <a:r>
              <a:rPr lang="en-US" dirty="0" smtClean="0">
                <a:solidFill>
                  <a:schemeClr val="tx2">
                    <a:lumMod val="75000"/>
                  </a:schemeClr>
                </a:solidFill>
                <a:latin typeface="Helvetica" pitchFamily="34" charset="0"/>
                <a:ea typeface="Tahoma" pitchFamily="34" charset="0"/>
                <a:cs typeface="Helvetica" pitchFamily="34" charset="0"/>
              </a:rPr>
              <a:t>What can be done</a:t>
            </a:r>
            <a:endParaRPr lang="en-US" dirty="0">
              <a:solidFill>
                <a:schemeClr val="tx2">
                  <a:lumMod val="75000"/>
                </a:schemeClr>
              </a:solidFill>
              <a:latin typeface="Helvetica" pitchFamily="34" charset="0"/>
              <a:ea typeface="Tahoma" pitchFamily="34" charset="0"/>
              <a:cs typeface="Helvetica" pitchFamily="34" charset="0"/>
            </a:endParaRPr>
          </a:p>
        </p:txBody>
      </p:sp>
    </p:spTree>
    <p:extLst>
      <p:ext uri="{BB962C8B-B14F-4D97-AF65-F5344CB8AC3E}">
        <p14:creationId xmlns:p14="http://schemas.microsoft.com/office/powerpoint/2010/main" val="3643796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Behavioral Effects of Trauma  </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lnSpcReduction="10000"/>
          </a:bodyPr>
          <a:lstStyle/>
          <a:p>
            <a:r>
              <a:rPr lang="en-US" dirty="0">
                <a:solidFill>
                  <a:schemeClr val="tx2">
                    <a:lumMod val="75000"/>
                  </a:schemeClr>
                </a:solidFill>
                <a:latin typeface="Helvetica" pitchFamily="34" charset="0"/>
                <a:ea typeface="Tahoma" pitchFamily="34" charset="0"/>
                <a:cs typeface="Helvetica" pitchFamily="34" charset="0"/>
              </a:rPr>
              <a:t>Hypervigilance: Quieting the mind is nearly impossible</a:t>
            </a:r>
          </a:p>
          <a:p>
            <a:r>
              <a:rPr lang="en-US" dirty="0">
                <a:solidFill>
                  <a:schemeClr val="tx2">
                    <a:lumMod val="75000"/>
                  </a:schemeClr>
                </a:solidFill>
                <a:latin typeface="Helvetica" pitchFamily="34" charset="0"/>
                <a:ea typeface="Tahoma" pitchFamily="34" charset="0"/>
                <a:cs typeface="Helvetica" pitchFamily="34" charset="0"/>
              </a:rPr>
              <a:t>Impact on Language: Trauma consistently replayed can lead to an inability to use language</a:t>
            </a:r>
          </a:p>
          <a:p>
            <a:r>
              <a:rPr lang="en-US" dirty="0">
                <a:solidFill>
                  <a:schemeClr val="tx2">
                    <a:lumMod val="75000"/>
                  </a:schemeClr>
                </a:solidFill>
                <a:latin typeface="Helvetica" pitchFamily="34" charset="0"/>
                <a:ea typeface="Tahoma" pitchFamily="34" charset="0"/>
                <a:cs typeface="Helvetica" pitchFamily="34" charset="0"/>
              </a:rPr>
              <a:t>Behaviors and Reactions: Behaviors </a:t>
            </a:r>
          </a:p>
          <a:p>
            <a:pPr marL="0" indent="0">
              <a:buNone/>
            </a:pPr>
            <a:r>
              <a:rPr lang="en-US" dirty="0">
                <a:solidFill>
                  <a:schemeClr val="tx2">
                    <a:lumMod val="75000"/>
                  </a:schemeClr>
                </a:solidFill>
                <a:latin typeface="Helvetica" pitchFamily="34" charset="0"/>
                <a:ea typeface="Tahoma" pitchFamily="34" charset="0"/>
                <a:cs typeface="Helvetica" pitchFamily="34" charset="0"/>
              </a:rPr>
              <a:t>   exhibited may have been survival skills</a:t>
            </a:r>
          </a:p>
          <a:p>
            <a:pPr marL="0" indent="0">
              <a:buNone/>
            </a:pPr>
            <a:r>
              <a:rPr lang="en-US" dirty="0">
                <a:solidFill>
                  <a:schemeClr val="tx2">
                    <a:lumMod val="75000"/>
                  </a:schemeClr>
                </a:solidFill>
                <a:latin typeface="Helvetica" pitchFamily="34" charset="0"/>
                <a:ea typeface="Tahoma" pitchFamily="34" charset="0"/>
                <a:cs typeface="Helvetica" pitchFamily="34" charset="0"/>
              </a:rPr>
              <a:t>   that served them well in the abusive	environment  </a:t>
            </a:r>
          </a:p>
        </p:txBody>
      </p:sp>
    </p:spTree>
    <p:extLst>
      <p:ext uri="{BB962C8B-B14F-4D97-AF65-F5344CB8AC3E}">
        <p14:creationId xmlns:p14="http://schemas.microsoft.com/office/powerpoint/2010/main" val="3608971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Things to Remember </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a:bodyPr>
          <a:lstStyle/>
          <a:p>
            <a:r>
              <a:rPr lang="en-US" sz="3000" dirty="0">
                <a:solidFill>
                  <a:schemeClr val="tx2">
                    <a:lumMod val="75000"/>
                  </a:schemeClr>
                </a:solidFill>
                <a:latin typeface="Helvetica" pitchFamily="34" charset="0"/>
                <a:ea typeface="Tahoma" pitchFamily="34" charset="0"/>
                <a:cs typeface="Helvetica" pitchFamily="34" charset="0"/>
              </a:rPr>
              <a:t>Children will often process their trauma by</a:t>
            </a:r>
          </a:p>
          <a:p>
            <a:pPr lvl="1"/>
            <a:r>
              <a:rPr lang="en-US" sz="3000" dirty="0">
                <a:solidFill>
                  <a:schemeClr val="tx2">
                    <a:lumMod val="75000"/>
                  </a:schemeClr>
                </a:solidFill>
                <a:latin typeface="Helvetica" pitchFamily="34" charset="0"/>
                <a:ea typeface="Tahoma" pitchFamily="34" charset="0"/>
                <a:cs typeface="Helvetica" pitchFamily="34" charset="0"/>
              </a:rPr>
              <a:t> Acting it out</a:t>
            </a:r>
          </a:p>
          <a:p>
            <a:pPr lvl="1"/>
            <a:r>
              <a:rPr lang="en-US" sz="3000" dirty="0">
                <a:solidFill>
                  <a:schemeClr val="tx2">
                    <a:lumMod val="75000"/>
                  </a:schemeClr>
                </a:solidFill>
                <a:latin typeface="Helvetica" pitchFamily="34" charset="0"/>
                <a:ea typeface="Tahoma" pitchFamily="34" charset="0"/>
                <a:cs typeface="Helvetica" pitchFamily="34" charset="0"/>
              </a:rPr>
              <a:t> Gaining mastery </a:t>
            </a:r>
          </a:p>
          <a:p>
            <a:pPr lvl="1"/>
            <a:r>
              <a:rPr lang="en-US" sz="3000" dirty="0">
                <a:solidFill>
                  <a:schemeClr val="tx2">
                    <a:lumMod val="75000"/>
                  </a:schemeClr>
                </a:solidFill>
                <a:latin typeface="Helvetica" pitchFamily="34" charset="0"/>
                <a:ea typeface="Tahoma" pitchFamily="34" charset="0"/>
                <a:cs typeface="Helvetica" pitchFamily="34" charset="0"/>
              </a:rPr>
              <a:t> Dissociation </a:t>
            </a:r>
          </a:p>
          <a:p>
            <a:r>
              <a:rPr lang="en-US" sz="3000" dirty="0">
                <a:solidFill>
                  <a:schemeClr val="tx2">
                    <a:lumMod val="75000"/>
                  </a:schemeClr>
                </a:solidFill>
                <a:latin typeface="Helvetica" pitchFamily="34" charset="0"/>
                <a:ea typeface="Tahoma" pitchFamily="34" charset="0"/>
                <a:cs typeface="Helvetica" pitchFamily="34" charset="0"/>
              </a:rPr>
              <a:t>The inability to recognize feelings or reconcile physiological and emotional states is common</a:t>
            </a:r>
          </a:p>
        </p:txBody>
      </p:sp>
    </p:spTree>
    <p:extLst>
      <p:ext uri="{BB962C8B-B14F-4D97-AF65-F5344CB8AC3E}">
        <p14:creationId xmlns:p14="http://schemas.microsoft.com/office/powerpoint/2010/main" val="156747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047564"/>
            <a:ext cx="8229600" cy="856696"/>
          </a:xfrm>
        </p:spPr>
        <p:txBody>
          <a:bodyPr/>
          <a:lstStyle/>
          <a:p>
            <a:r>
              <a:rPr lang="en-US" b="1" dirty="0">
                <a:solidFill>
                  <a:srgbClr val="17375E"/>
                </a:solidFill>
                <a:latin typeface="Helvetica" pitchFamily="34" charset="0"/>
                <a:cs typeface="Helvetica" pitchFamily="34" charset="0"/>
              </a:rPr>
              <a:t> CASA Scenario</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1904261"/>
            <a:ext cx="8229600" cy="4816706"/>
          </a:xfrm>
        </p:spPr>
        <p:txBody>
          <a:bodyPr>
            <a:noAutofit/>
          </a:bodyPr>
          <a:lstStyle/>
          <a:p>
            <a:pPr marL="457200" lvl="1" indent="0">
              <a:buNone/>
            </a:pPr>
            <a:r>
              <a:rPr lang="en-US" sz="2400" dirty="0">
                <a:solidFill>
                  <a:schemeClr val="tx2"/>
                </a:solidFill>
              </a:rPr>
              <a:t>CASA Jose is assigned to two siblings who are 5 and 8 years old. They were removed from their parents because of neglect and DV. Shortly after removal they were placed together in a FFA in Canyon Lake, with a family who would love to keep the boys long term. The mother is participating in parenting classes, is doing well with her case plan, and hopes to reunify with her children. She is currently living in a women’s shelter. The SW has discretion to start overnight visits with the mother at the shelter, and the CASA says that he feels it is unsafe for the children to spend the night at the shelter.</a:t>
            </a:r>
          </a:p>
        </p:txBody>
      </p:sp>
    </p:spTree>
    <p:extLst>
      <p:ext uri="{BB962C8B-B14F-4D97-AF65-F5344CB8AC3E}">
        <p14:creationId xmlns:p14="http://schemas.microsoft.com/office/powerpoint/2010/main" val="51522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361460"/>
            <a:ext cx="8229600" cy="856696"/>
          </a:xfrm>
        </p:spPr>
        <p:txBody>
          <a:bodyPr>
            <a:noAutofit/>
          </a:bodyPr>
          <a:lstStyle/>
          <a:p>
            <a:r>
              <a:rPr lang="en-US" sz="5400" b="1" dirty="0">
                <a:solidFill>
                  <a:srgbClr val="17375E"/>
                </a:solidFill>
                <a:latin typeface="Helvetica" pitchFamily="34" charset="0"/>
                <a:cs typeface="Helvetica" pitchFamily="34" charset="0"/>
              </a:rPr>
              <a:t>How Do Children Respond?</a:t>
            </a:r>
            <a:endParaRPr lang="en-US" sz="5400" b="1" dirty="0">
              <a:solidFill>
                <a:srgbClr val="17375E"/>
              </a:solidFill>
              <a:latin typeface="Helvetica" pitchFamily="34" charset="0"/>
              <a:ea typeface="Verdana" pitchFamily="34" charset="0"/>
              <a:cs typeface="Helvetica" pitchFamily="34" charset="0"/>
            </a:endParaRPr>
          </a:p>
        </p:txBody>
      </p:sp>
    </p:spTree>
    <p:extLst>
      <p:ext uri="{BB962C8B-B14F-4D97-AF65-F5344CB8AC3E}">
        <p14:creationId xmlns:p14="http://schemas.microsoft.com/office/powerpoint/2010/main" val="22583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normAutofit/>
          </a:bodyPr>
          <a:lstStyle/>
          <a:p>
            <a:r>
              <a:rPr lang="en-US" b="1" dirty="0">
                <a:solidFill>
                  <a:srgbClr val="17375E"/>
                </a:solidFill>
                <a:latin typeface="Helvetica" pitchFamily="34" charset="0"/>
                <a:cs typeface="Helvetica" pitchFamily="34" charset="0"/>
              </a:rPr>
              <a:t>Children Ages 0-5</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Tend to externalize their reaction to trauma</a:t>
            </a:r>
          </a:p>
          <a:p>
            <a:r>
              <a:rPr lang="en-US" dirty="0">
                <a:solidFill>
                  <a:schemeClr val="tx2">
                    <a:lumMod val="75000"/>
                  </a:schemeClr>
                </a:solidFill>
                <a:latin typeface="Helvetica" pitchFamily="34" charset="0"/>
                <a:ea typeface="Tahoma" pitchFamily="34" charset="0"/>
                <a:cs typeface="Helvetica" pitchFamily="34" charset="0"/>
              </a:rPr>
              <a:t>Reactions can include:</a:t>
            </a:r>
          </a:p>
          <a:p>
            <a:pPr lvl="1"/>
            <a:r>
              <a:rPr lang="en-US" dirty="0">
                <a:solidFill>
                  <a:schemeClr val="tx2">
                    <a:lumMod val="75000"/>
                  </a:schemeClr>
                </a:solidFill>
                <a:latin typeface="Helvetica" pitchFamily="34" charset="0"/>
                <a:ea typeface="Tahoma" pitchFamily="34" charset="0"/>
                <a:cs typeface="Helvetica" pitchFamily="34" charset="0"/>
              </a:rPr>
              <a:t>Excessive clinginess</a:t>
            </a:r>
          </a:p>
          <a:p>
            <a:pPr lvl="1"/>
            <a:r>
              <a:rPr lang="en-US" dirty="0">
                <a:solidFill>
                  <a:schemeClr val="tx2">
                    <a:lumMod val="75000"/>
                  </a:schemeClr>
                </a:solidFill>
                <a:latin typeface="Helvetica" pitchFamily="34" charset="0"/>
                <a:ea typeface="Tahoma" pitchFamily="34" charset="0"/>
                <a:cs typeface="Helvetica" pitchFamily="34" charset="0"/>
              </a:rPr>
              <a:t>Crying, screaming, or whimpering</a:t>
            </a:r>
          </a:p>
          <a:p>
            <a:pPr lvl="1"/>
            <a:r>
              <a:rPr lang="en-US" dirty="0">
                <a:solidFill>
                  <a:schemeClr val="tx2">
                    <a:lumMod val="75000"/>
                  </a:schemeClr>
                </a:solidFill>
                <a:latin typeface="Helvetica" pitchFamily="34" charset="0"/>
                <a:ea typeface="Tahoma" pitchFamily="34" charset="0"/>
                <a:cs typeface="Helvetica" pitchFamily="34" charset="0"/>
              </a:rPr>
              <a:t>Trembling</a:t>
            </a:r>
          </a:p>
          <a:p>
            <a:pPr lvl="1"/>
            <a:r>
              <a:rPr lang="en-US" dirty="0">
                <a:solidFill>
                  <a:schemeClr val="tx2">
                    <a:lumMod val="75000"/>
                  </a:schemeClr>
                </a:solidFill>
                <a:latin typeface="Helvetica" pitchFamily="34" charset="0"/>
                <a:ea typeface="Tahoma" pitchFamily="34" charset="0"/>
                <a:cs typeface="Helvetica" pitchFamily="34" charset="0"/>
              </a:rPr>
              <a:t>Frightened expression</a:t>
            </a:r>
          </a:p>
          <a:p>
            <a:pPr lvl="1"/>
            <a:r>
              <a:rPr lang="en-US" dirty="0">
                <a:solidFill>
                  <a:schemeClr val="tx2">
                    <a:lumMod val="75000"/>
                  </a:schemeClr>
                </a:solidFill>
                <a:latin typeface="Helvetica" pitchFamily="34" charset="0"/>
                <a:ea typeface="Tahoma" pitchFamily="34" charset="0"/>
                <a:cs typeface="Helvetica" pitchFamily="34" charset="0"/>
              </a:rPr>
              <a:t>Regressive behaviors </a:t>
            </a:r>
          </a:p>
        </p:txBody>
      </p:sp>
    </p:spTree>
    <p:extLst>
      <p:ext uri="{BB962C8B-B14F-4D97-AF65-F5344CB8AC3E}">
        <p14:creationId xmlns:p14="http://schemas.microsoft.com/office/powerpoint/2010/main" val="3858407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Children Ages 0-5 (cont.)</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Severe physical abuse tends to lead to externalizing and aggressive behaviors</a:t>
            </a:r>
          </a:p>
          <a:p>
            <a:r>
              <a:rPr lang="en-US" dirty="0">
                <a:solidFill>
                  <a:schemeClr val="tx2">
                    <a:lumMod val="75000"/>
                  </a:schemeClr>
                </a:solidFill>
                <a:latin typeface="Helvetica" pitchFamily="34" charset="0"/>
                <a:ea typeface="Tahoma" pitchFamily="34" charset="0"/>
                <a:cs typeface="Helvetica" pitchFamily="34" charset="0"/>
              </a:rPr>
              <a:t>Severe neglect tends to lead to internalizing and withdrawn behaviors </a:t>
            </a:r>
          </a:p>
        </p:txBody>
      </p:sp>
    </p:spTree>
    <p:extLst>
      <p:ext uri="{BB962C8B-B14F-4D97-AF65-F5344CB8AC3E}">
        <p14:creationId xmlns:p14="http://schemas.microsoft.com/office/powerpoint/2010/main" val="3858407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Children Ages 6-11</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lnSpcReduction="10000"/>
          </a:bodyPr>
          <a:lstStyle/>
          <a:p>
            <a:r>
              <a:rPr lang="en-US" dirty="0">
                <a:solidFill>
                  <a:schemeClr val="tx2">
                    <a:lumMod val="75000"/>
                  </a:schemeClr>
                </a:solidFill>
                <a:latin typeface="Helvetica" pitchFamily="34" charset="0"/>
                <a:ea typeface="Tahoma" pitchFamily="34" charset="0"/>
                <a:cs typeface="Helvetica" pitchFamily="34" charset="0"/>
              </a:rPr>
              <a:t>Children may respond to trauma by exhibiting:</a:t>
            </a:r>
          </a:p>
          <a:p>
            <a:pPr lvl="1"/>
            <a:r>
              <a:rPr lang="en-US" dirty="0">
                <a:solidFill>
                  <a:schemeClr val="tx2">
                    <a:lumMod val="75000"/>
                  </a:schemeClr>
                </a:solidFill>
                <a:latin typeface="Helvetica" pitchFamily="34" charset="0"/>
                <a:ea typeface="Tahoma" pitchFamily="34" charset="0"/>
                <a:cs typeface="Helvetica" pitchFamily="34" charset="0"/>
              </a:rPr>
              <a:t>Extreme withdrawal</a:t>
            </a:r>
          </a:p>
          <a:p>
            <a:pPr lvl="1"/>
            <a:r>
              <a:rPr lang="en-US" dirty="0">
                <a:solidFill>
                  <a:schemeClr val="tx2">
                    <a:lumMod val="75000"/>
                  </a:schemeClr>
                </a:solidFill>
                <a:latin typeface="Helvetica" pitchFamily="34" charset="0"/>
                <a:ea typeface="Tahoma" pitchFamily="34" charset="0"/>
                <a:cs typeface="Helvetica" pitchFamily="34" charset="0"/>
              </a:rPr>
              <a:t>Emotional flatness</a:t>
            </a:r>
          </a:p>
          <a:p>
            <a:pPr lvl="1"/>
            <a:r>
              <a:rPr lang="en-US" dirty="0">
                <a:solidFill>
                  <a:schemeClr val="tx2">
                    <a:lumMod val="75000"/>
                  </a:schemeClr>
                </a:solidFill>
                <a:latin typeface="Helvetica" pitchFamily="34" charset="0"/>
                <a:ea typeface="Tahoma" pitchFamily="34" charset="0"/>
                <a:cs typeface="Helvetica" pitchFamily="34" charset="0"/>
              </a:rPr>
              <a:t>Depression and anxiety</a:t>
            </a:r>
          </a:p>
          <a:p>
            <a:pPr lvl="1"/>
            <a:r>
              <a:rPr lang="en-US" dirty="0">
                <a:solidFill>
                  <a:schemeClr val="tx2">
                    <a:lumMod val="75000"/>
                  </a:schemeClr>
                </a:solidFill>
                <a:latin typeface="Helvetica" pitchFamily="34" charset="0"/>
                <a:ea typeface="Tahoma" pitchFamily="34" charset="0"/>
                <a:cs typeface="Helvetica" pitchFamily="34" charset="0"/>
              </a:rPr>
              <a:t>Sleep problems and nightmares</a:t>
            </a:r>
          </a:p>
          <a:p>
            <a:pPr lvl="1"/>
            <a:r>
              <a:rPr lang="en-US" dirty="0">
                <a:solidFill>
                  <a:schemeClr val="tx2">
                    <a:lumMod val="75000"/>
                  </a:schemeClr>
                </a:solidFill>
                <a:latin typeface="Helvetica" pitchFamily="34" charset="0"/>
                <a:ea typeface="Tahoma" pitchFamily="34" charset="0"/>
                <a:cs typeface="Helvetica" pitchFamily="34" charset="0"/>
              </a:rPr>
              <a:t>Outbursts of anger</a:t>
            </a:r>
          </a:p>
          <a:p>
            <a:pPr lvl="1"/>
            <a:r>
              <a:rPr lang="en-US" dirty="0">
                <a:solidFill>
                  <a:schemeClr val="tx2">
                    <a:lumMod val="75000"/>
                  </a:schemeClr>
                </a:solidFill>
                <a:latin typeface="Helvetica" pitchFamily="34" charset="0"/>
                <a:ea typeface="Tahoma" pitchFamily="34" charset="0"/>
                <a:cs typeface="Helvetica" pitchFamily="34" charset="0"/>
              </a:rPr>
              <a:t>Refusal to go to school</a:t>
            </a:r>
          </a:p>
          <a:p>
            <a:pPr lvl="1"/>
            <a:r>
              <a:rPr lang="en-US" dirty="0">
                <a:solidFill>
                  <a:schemeClr val="tx2">
                    <a:lumMod val="75000"/>
                  </a:schemeClr>
                </a:solidFill>
                <a:latin typeface="Helvetica" pitchFamily="34" charset="0"/>
                <a:ea typeface="Tahoma" pitchFamily="34" charset="0"/>
                <a:cs typeface="Helvetica" pitchFamily="34" charset="0"/>
              </a:rPr>
              <a:t>Fighting </a:t>
            </a:r>
          </a:p>
        </p:txBody>
      </p:sp>
    </p:spTree>
    <p:extLst>
      <p:ext uri="{BB962C8B-B14F-4D97-AF65-F5344CB8AC3E}">
        <p14:creationId xmlns:p14="http://schemas.microsoft.com/office/powerpoint/2010/main" val="3858407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Children Ages 12-17</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fontScale="85000" lnSpcReduction="20000"/>
          </a:bodyPr>
          <a:lstStyle/>
          <a:p>
            <a:r>
              <a:rPr lang="en-US" dirty="0">
                <a:solidFill>
                  <a:schemeClr val="tx2">
                    <a:lumMod val="75000"/>
                  </a:schemeClr>
                </a:solidFill>
                <a:latin typeface="Helvetica" pitchFamily="34" charset="0"/>
                <a:ea typeface="Tahoma" pitchFamily="34" charset="0"/>
                <a:cs typeface="Helvetica" pitchFamily="34" charset="0"/>
              </a:rPr>
              <a:t>Children may respond to trauma with:</a:t>
            </a:r>
          </a:p>
          <a:p>
            <a:pPr lvl="1"/>
            <a:r>
              <a:rPr lang="en-US" dirty="0">
                <a:solidFill>
                  <a:schemeClr val="tx2">
                    <a:lumMod val="75000"/>
                  </a:schemeClr>
                </a:solidFill>
                <a:latin typeface="Helvetica" pitchFamily="34" charset="0"/>
                <a:ea typeface="Tahoma" pitchFamily="34" charset="0"/>
                <a:cs typeface="Helvetica" pitchFamily="34" charset="0"/>
              </a:rPr>
              <a:t>Emotional numbness</a:t>
            </a:r>
          </a:p>
          <a:p>
            <a:pPr lvl="1"/>
            <a:r>
              <a:rPr lang="en-US" dirty="0">
                <a:solidFill>
                  <a:schemeClr val="tx2">
                    <a:lumMod val="75000"/>
                  </a:schemeClr>
                </a:solidFill>
                <a:latin typeface="Helvetica" pitchFamily="34" charset="0"/>
                <a:ea typeface="Tahoma" pitchFamily="34" charset="0"/>
                <a:cs typeface="Helvetica" pitchFamily="34" charset="0"/>
              </a:rPr>
              <a:t>Avoiding difficult situations/stimuli</a:t>
            </a:r>
          </a:p>
          <a:p>
            <a:pPr lvl="1"/>
            <a:r>
              <a:rPr lang="en-US" dirty="0">
                <a:solidFill>
                  <a:schemeClr val="tx2">
                    <a:lumMod val="75000"/>
                  </a:schemeClr>
                </a:solidFill>
                <a:latin typeface="Helvetica" pitchFamily="34" charset="0"/>
                <a:ea typeface="Tahoma" pitchFamily="34" charset="0"/>
                <a:cs typeface="Helvetica" pitchFamily="34" charset="0"/>
              </a:rPr>
              <a:t>Flashbacks and nightmares</a:t>
            </a:r>
          </a:p>
          <a:p>
            <a:pPr lvl="1"/>
            <a:r>
              <a:rPr lang="en-US" dirty="0">
                <a:solidFill>
                  <a:schemeClr val="tx2">
                    <a:lumMod val="75000"/>
                  </a:schemeClr>
                </a:solidFill>
                <a:latin typeface="Helvetica" pitchFamily="34" charset="0"/>
                <a:ea typeface="Tahoma" pitchFamily="34" charset="0"/>
                <a:cs typeface="Helvetica" pitchFamily="34" charset="0"/>
              </a:rPr>
              <a:t>Depression</a:t>
            </a:r>
          </a:p>
          <a:p>
            <a:pPr lvl="1"/>
            <a:r>
              <a:rPr lang="en-US" dirty="0">
                <a:solidFill>
                  <a:schemeClr val="tx2">
                    <a:lumMod val="75000"/>
                  </a:schemeClr>
                </a:solidFill>
                <a:latin typeface="Helvetica" pitchFamily="34" charset="0"/>
                <a:ea typeface="Tahoma" pitchFamily="34" charset="0"/>
                <a:cs typeface="Helvetica" pitchFamily="34" charset="0"/>
              </a:rPr>
              <a:t>Withdrawing or isolating self</a:t>
            </a:r>
          </a:p>
          <a:p>
            <a:pPr lvl="1"/>
            <a:r>
              <a:rPr lang="en-US" dirty="0">
                <a:solidFill>
                  <a:schemeClr val="tx2">
                    <a:lumMod val="75000"/>
                  </a:schemeClr>
                </a:solidFill>
                <a:latin typeface="Helvetica" pitchFamily="34" charset="0"/>
                <a:ea typeface="Tahoma" pitchFamily="34" charset="0"/>
                <a:cs typeface="Helvetica" pitchFamily="34" charset="0"/>
              </a:rPr>
              <a:t>Suicidal ideation</a:t>
            </a:r>
          </a:p>
          <a:p>
            <a:pPr lvl="1"/>
            <a:r>
              <a:rPr lang="en-US" dirty="0">
                <a:solidFill>
                  <a:schemeClr val="tx2">
                    <a:lumMod val="75000"/>
                  </a:schemeClr>
                </a:solidFill>
                <a:latin typeface="Helvetica" pitchFamily="34" charset="0"/>
                <a:ea typeface="Tahoma" pitchFamily="34" charset="0"/>
                <a:cs typeface="Helvetica" pitchFamily="34" charset="0"/>
              </a:rPr>
              <a:t>Academic decline</a:t>
            </a:r>
          </a:p>
          <a:p>
            <a:pPr lvl="1"/>
            <a:r>
              <a:rPr lang="en-US" dirty="0">
                <a:solidFill>
                  <a:schemeClr val="tx2">
                    <a:lumMod val="75000"/>
                  </a:schemeClr>
                </a:solidFill>
                <a:latin typeface="Helvetica" pitchFamily="34" charset="0"/>
                <a:ea typeface="Tahoma" pitchFamily="34" charset="0"/>
                <a:cs typeface="Helvetica" pitchFamily="34" charset="0"/>
              </a:rPr>
              <a:t>Aggressiveness</a:t>
            </a:r>
          </a:p>
          <a:p>
            <a:pPr lvl="1"/>
            <a:r>
              <a:rPr lang="en-US" dirty="0">
                <a:solidFill>
                  <a:schemeClr val="tx2">
                    <a:lumMod val="75000"/>
                  </a:schemeClr>
                </a:solidFill>
                <a:latin typeface="Helvetica" pitchFamily="34" charset="0"/>
                <a:ea typeface="Tahoma" pitchFamily="34" charset="0"/>
                <a:cs typeface="Helvetica" pitchFamily="34" charset="0"/>
              </a:rPr>
              <a:t>Substance abuse</a:t>
            </a:r>
          </a:p>
          <a:p>
            <a:pPr lvl="1"/>
            <a:r>
              <a:rPr lang="en-US" dirty="0">
                <a:solidFill>
                  <a:schemeClr val="tx2">
                    <a:lumMod val="75000"/>
                  </a:schemeClr>
                </a:solidFill>
                <a:latin typeface="Helvetica" pitchFamily="34" charset="0"/>
                <a:ea typeface="Tahoma" pitchFamily="34" charset="0"/>
                <a:cs typeface="Helvetica" pitchFamily="34" charset="0"/>
              </a:rPr>
              <a:t>Refusal to attend school</a:t>
            </a:r>
          </a:p>
          <a:p>
            <a:pPr lvl="1"/>
            <a:r>
              <a:rPr lang="en-US" dirty="0">
                <a:solidFill>
                  <a:schemeClr val="tx2">
                    <a:lumMod val="75000"/>
                  </a:schemeClr>
                </a:solidFill>
                <a:latin typeface="Helvetica" pitchFamily="34" charset="0"/>
                <a:ea typeface="Tahoma" pitchFamily="34" charset="0"/>
                <a:cs typeface="Helvetica" pitchFamily="34" charset="0"/>
              </a:rPr>
              <a:t>Antisocial behavior </a:t>
            </a:r>
          </a:p>
        </p:txBody>
      </p:sp>
    </p:spTree>
    <p:extLst>
      <p:ext uri="{BB962C8B-B14F-4D97-AF65-F5344CB8AC3E}">
        <p14:creationId xmlns:p14="http://schemas.microsoft.com/office/powerpoint/2010/main" val="3858407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98810"/>
            <a:ext cx="8229600" cy="856696"/>
          </a:xfrm>
        </p:spPr>
        <p:txBody>
          <a:bodyPr>
            <a:noAutofit/>
          </a:bodyPr>
          <a:lstStyle/>
          <a:p>
            <a:r>
              <a:rPr lang="en-US" sz="5400" b="1" dirty="0">
                <a:solidFill>
                  <a:srgbClr val="17375E"/>
                </a:solidFill>
                <a:latin typeface="Helvetica" pitchFamily="34" charset="0"/>
                <a:cs typeface="Helvetica" pitchFamily="34" charset="0"/>
              </a:rPr>
              <a:t>Video:  </a:t>
            </a:r>
            <a:r>
              <a:rPr lang="en-US" sz="5400" b="1" dirty="0" err="1">
                <a:solidFill>
                  <a:srgbClr val="17375E"/>
                </a:solidFill>
                <a:latin typeface="Helvetica" pitchFamily="34" charset="0"/>
                <a:cs typeface="Helvetica" pitchFamily="34" charset="0"/>
              </a:rPr>
              <a:t>ReMoved</a:t>
            </a:r>
            <a:r>
              <a:rPr lang="en-US" sz="5400" b="1" dirty="0">
                <a:solidFill>
                  <a:srgbClr val="17375E"/>
                </a:solidFill>
                <a:latin typeface="Helvetica" pitchFamily="34" charset="0"/>
                <a:cs typeface="Helvetica" pitchFamily="34" charset="0"/>
              </a:rPr>
              <a:t> </a:t>
            </a:r>
            <a:endParaRPr lang="en-US" sz="5400" b="1" dirty="0">
              <a:solidFill>
                <a:srgbClr val="17375E"/>
              </a:solidFill>
              <a:latin typeface="Helvetica" pitchFamily="34" charset="0"/>
              <a:ea typeface="Verdana" pitchFamily="34" charset="0"/>
              <a:cs typeface="Helvetica" pitchFamily="34" charset="0"/>
            </a:endParaRPr>
          </a:p>
        </p:txBody>
      </p:sp>
    </p:spTree>
    <p:extLst>
      <p:ext uri="{BB962C8B-B14F-4D97-AF65-F5344CB8AC3E}">
        <p14:creationId xmlns:p14="http://schemas.microsoft.com/office/powerpoint/2010/main" val="4241210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047564"/>
            <a:ext cx="8229600" cy="856696"/>
          </a:xfrm>
        </p:spPr>
        <p:txBody>
          <a:bodyPr/>
          <a:lstStyle/>
          <a:p>
            <a:r>
              <a:rPr lang="en-US" b="1" dirty="0">
                <a:solidFill>
                  <a:srgbClr val="17375E"/>
                </a:solidFill>
                <a:latin typeface="Helvetica" pitchFamily="34" charset="0"/>
                <a:cs typeface="Helvetica" pitchFamily="34" charset="0"/>
              </a:rPr>
              <a:t>Discussion Questions</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1904261"/>
            <a:ext cx="8229600" cy="4816706"/>
          </a:xfrm>
        </p:spPr>
        <p:txBody>
          <a:bodyPr>
            <a:noAutofit/>
          </a:bodyPr>
          <a:lstStyle/>
          <a:p>
            <a:r>
              <a:rPr lang="en-US" dirty="0">
                <a:solidFill>
                  <a:schemeClr val="tx2">
                    <a:lumMod val="75000"/>
                  </a:schemeClr>
                </a:solidFill>
                <a:latin typeface="Helvetica" pitchFamily="34" charset="0"/>
                <a:ea typeface="Tahoma" pitchFamily="34" charset="0"/>
                <a:cs typeface="Helvetica" pitchFamily="34" charset="0"/>
              </a:rPr>
              <a:t>Provide some examples of behaviors Zoe exhibited that might be a results of the trauma she experienced.</a:t>
            </a:r>
          </a:p>
          <a:p>
            <a:r>
              <a:rPr lang="en-US" dirty="0">
                <a:solidFill>
                  <a:schemeClr val="tx2">
                    <a:lumMod val="75000"/>
                  </a:schemeClr>
                </a:solidFill>
                <a:latin typeface="Helvetica" pitchFamily="34" charset="0"/>
                <a:ea typeface="Tahoma" pitchFamily="34" charset="0"/>
                <a:cs typeface="Helvetica" pitchFamily="34" charset="0"/>
              </a:rPr>
              <a:t>Why did Zoe react the way she did when the foster mother gave her a dress as a present?</a:t>
            </a:r>
          </a:p>
          <a:p>
            <a:r>
              <a:rPr lang="en-US" dirty="0">
                <a:solidFill>
                  <a:schemeClr val="tx2">
                    <a:lumMod val="75000"/>
                  </a:schemeClr>
                </a:solidFill>
                <a:latin typeface="Helvetica" pitchFamily="34" charset="0"/>
                <a:ea typeface="Tahoma" pitchFamily="34" charset="0"/>
                <a:cs typeface="Helvetica" pitchFamily="34" charset="0"/>
              </a:rPr>
              <a:t>How is Zoe affected by being      separated from her brother?</a:t>
            </a:r>
          </a:p>
        </p:txBody>
      </p:sp>
    </p:spTree>
    <p:extLst>
      <p:ext uri="{BB962C8B-B14F-4D97-AF65-F5344CB8AC3E}">
        <p14:creationId xmlns:p14="http://schemas.microsoft.com/office/powerpoint/2010/main" val="3102272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047564"/>
            <a:ext cx="8229600" cy="856696"/>
          </a:xfrm>
        </p:spPr>
        <p:txBody>
          <a:bodyPr/>
          <a:lstStyle/>
          <a:p>
            <a:r>
              <a:rPr lang="en-US" b="1" dirty="0">
                <a:solidFill>
                  <a:srgbClr val="17375E"/>
                </a:solidFill>
                <a:latin typeface="Helvetica" pitchFamily="34" charset="0"/>
                <a:cs typeface="Helvetica" pitchFamily="34" charset="0"/>
              </a:rPr>
              <a:t>Discussion Questions (cont.)</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1904261"/>
            <a:ext cx="8229600" cy="4816706"/>
          </a:xfrm>
        </p:spPr>
        <p:txBody>
          <a:bodyPr>
            <a:noAutofit/>
          </a:bodyPr>
          <a:lstStyle/>
          <a:p>
            <a:r>
              <a:rPr lang="en-US" dirty="0">
                <a:solidFill>
                  <a:schemeClr val="tx2">
                    <a:lumMod val="75000"/>
                  </a:schemeClr>
                </a:solidFill>
                <a:latin typeface="Helvetica" pitchFamily="34" charset="0"/>
                <a:ea typeface="Tahoma" pitchFamily="34" charset="0"/>
                <a:cs typeface="Helvetica" pitchFamily="34" charset="0"/>
              </a:rPr>
              <a:t>What are some challenges foster parents may face in caring for traumatized children?</a:t>
            </a:r>
          </a:p>
          <a:p>
            <a:r>
              <a:rPr lang="en-US" dirty="0">
                <a:solidFill>
                  <a:schemeClr val="tx2">
                    <a:lumMod val="75000"/>
                  </a:schemeClr>
                </a:solidFill>
                <a:latin typeface="Helvetica" pitchFamily="34" charset="0"/>
                <a:ea typeface="Tahoma" pitchFamily="34" charset="0"/>
                <a:cs typeface="Helvetica" pitchFamily="34" charset="0"/>
              </a:rPr>
              <a:t>If you were assigned to be Zoe’s CASA, in what ways would you advocate for her?</a:t>
            </a:r>
          </a:p>
        </p:txBody>
      </p:sp>
    </p:spTree>
    <p:extLst>
      <p:ext uri="{BB962C8B-B14F-4D97-AF65-F5344CB8AC3E}">
        <p14:creationId xmlns:p14="http://schemas.microsoft.com/office/powerpoint/2010/main" val="151867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33995"/>
            <a:ext cx="9144000" cy="856696"/>
          </a:xfrm>
        </p:spPr>
        <p:txBody>
          <a:bodyPr>
            <a:normAutofit/>
          </a:bodyPr>
          <a:lstStyle/>
          <a:p>
            <a:r>
              <a:rPr lang="en-US" b="1" dirty="0">
                <a:solidFill>
                  <a:srgbClr val="17375E"/>
                </a:solidFill>
                <a:latin typeface="Helvetica" pitchFamily="34" charset="0"/>
                <a:cs typeface="Helvetica" pitchFamily="34" charset="0"/>
              </a:rPr>
              <a:t>Effects of Trauma are Cumulative</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a:bodyPr>
          <a:lstStyle/>
          <a:p>
            <a:r>
              <a:rPr lang="en-US" dirty="0">
                <a:solidFill>
                  <a:schemeClr val="tx2">
                    <a:lumMod val="75000"/>
                  </a:schemeClr>
                </a:solidFill>
                <a:latin typeface="Helvetica" pitchFamily="34" charset="0"/>
                <a:ea typeface="Tahoma" pitchFamily="34" charset="0"/>
                <a:cs typeface="Helvetica" pitchFamily="34" charset="0"/>
              </a:rPr>
              <a:t>A consistent adapting to traumatic events creates an unhealthy “normalcy”</a:t>
            </a:r>
          </a:p>
          <a:p>
            <a:r>
              <a:rPr lang="en-US" dirty="0">
                <a:solidFill>
                  <a:schemeClr val="tx2">
                    <a:lumMod val="75000"/>
                  </a:schemeClr>
                </a:solidFill>
                <a:latin typeface="Helvetica" pitchFamily="34" charset="0"/>
                <a:ea typeface="Tahoma" pitchFamily="34" charset="0"/>
                <a:cs typeface="Helvetica" pitchFamily="34" charset="0"/>
              </a:rPr>
              <a:t> As a result, there is the development of unhealthy long-term coping mechanisms </a:t>
            </a:r>
          </a:p>
        </p:txBody>
      </p:sp>
    </p:spTree>
    <p:extLst>
      <p:ext uri="{BB962C8B-B14F-4D97-AF65-F5344CB8AC3E}">
        <p14:creationId xmlns:p14="http://schemas.microsoft.com/office/powerpoint/2010/main" val="3858407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7654" y="1100830"/>
            <a:ext cx="8886548" cy="856696"/>
          </a:xfrm>
        </p:spPr>
        <p:txBody>
          <a:bodyPr>
            <a:normAutofit/>
          </a:bodyPr>
          <a:lstStyle/>
          <a:p>
            <a:r>
              <a:rPr lang="en-US" b="1" dirty="0">
                <a:solidFill>
                  <a:srgbClr val="17375E"/>
                </a:solidFill>
                <a:latin typeface="Helvetica" pitchFamily="34" charset="0"/>
                <a:cs typeface="Helvetica" pitchFamily="34" charset="0"/>
              </a:rPr>
              <a:t>The Core of Traumatic Stress</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1855433"/>
            <a:ext cx="8229600" cy="5002567"/>
          </a:xfrm>
        </p:spPr>
        <p:txBody>
          <a:bodyPr>
            <a:normAutofit/>
          </a:bodyPr>
          <a:lstStyle/>
          <a:p>
            <a:r>
              <a:rPr lang="en-US" sz="2800" dirty="0">
                <a:solidFill>
                  <a:schemeClr val="tx2">
                    <a:lumMod val="75000"/>
                  </a:schemeClr>
                </a:solidFill>
                <a:latin typeface="Helvetica" pitchFamily="34" charset="0"/>
                <a:ea typeface="Tahoma" pitchFamily="34" charset="0"/>
                <a:cs typeface="Helvetica" pitchFamily="34" charset="0"/>
              </a:rPr>
              <a:t>At the core of traumatic stress is the breakdown of the ability to regulate internal states</a:t>
            </a:r>
          </a:p>
          <a:p>
            <a:r>
              <a:rPr lang="en-US" sz="2800" dirty="0">
                <a:solidFill>
                  <a:schemeClr val="tx2">
                    <a:lumMod val="75000"/>
                  </a:schemeClr>
                </a:solidFill>
                <a:latin typeface="Helvetica" pitchFamily="34" charset="0"/>
                <a:ea typeface="Tahoma" pitchFamily="34" charset="0"/>
                <a:cs typeface="Helvetica" pitchFamily="34" charset="0"/>
              </a:rPr>
              <a:t>When this is not possible, we develop other coping strategies</a:t>
            </a:r>
          </a:p>
          <a:p>
            <a:r>
              <a:rPr lang="en-US" sz="2800" dirty="0">
                <a:solidFill>
                  <a:schemeClr val="tx2">
                    <a:lumMod val="75000"/>
                  </a:schemeClr>
                </a:solidFill>
                <a:latin typeface="Helvetica" pitchFamily="34" charset="0"/>
                <a:ea typeface="Tahoma" pitchFamily="34" charset="0"/>
                <a:cs typeface="Helvetica" pitchFamily="34" charset="0"/>
              </a:rPr>
              <a:t>Some of the coping strategies our children develop: </a:t>
            </a:r>
          </a:p>
          <a:p>
            <a:pPr lvl="1"/>
            <a:r>
              <a:rPr lang="en-US" dirty="0">
                <a:solidFill>
                  <a:schemeClr val="tx2">
                    <a:lumMod val="75000"/>
                  </a:schemeClr>
                </a:solidFill>
                <a:latin typeface="Helvetica" pitchFamily="34" charset="0"/>
                <a:ea typeface="Tahoma" pitchFamily="34" charset="0"/>
                <a:cs typeface="Helvetica" pitchFamily="34" charset="0"/>
              </a:rPr>
              <a:t>Cutting</a:t>
            </a:r>
          </a:p>
          <a:p>
            <a:pPr lvl="1"/>
            <a:r>
              <a:rPr lang="en-US" dirty="0">
                <a:solidFill>
                  <a:schemeClr val="tx2">
                    <a:lumMod val="75000"/>
                  </a:schemeClr>
                </a:solidFill>
                <a:latin typeface="Helvetica" pitchFamily="34" charset="0"/>
                <a:ea typeface="Tahoma" pitchFamily="34" charset="0"/>
                <a:cs typeface="Helvetica" pitchFamily="34" charset="0"/>
              </a:rPr>
              <a:t>Drug Use </a:t>
            </a:r>
          </a:p>
          <a:p>
            <a:pPr lvl="1"/>
            <a:r>
              <a:rPr lang="en-US" dirty="0">
                <a:solidFill>
                  <a:schemeClr val="tx2">
                    <a:lumMod val="75000"/>
                  </a:schemeClr>
                </a:solidFill>
                <a:latin typeface="Helvetica" pitchFamily="34" charset="0"/>
                <a:ea typeface="Tahoma" pitchFamily="34" charset="0"/>
                <a:cs typeface="Helvetica" pitchFamily="34" charset="0"/>
              </a:rPr>
              <a:t>Aggression </a:t>
            </a:r>
          </a:p>
        </p:txBody>
      </p:sp>
    </p:spTree>
    <p:extLst>
      <p:ext uri="{BB962C8B-B14F-4D97-AF65-F5344CB8AC3E}">
        <p14:creationId xmlns:p14="http://schemas.microsoft.com/office/powerpoint/2010/main" val="385840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603115"/>
            <a:ext cx="9144000" cy="1166472"/>
          </a:xfrm>
        </p:spPr>
        <p:txBody>
          <a:bodyPr>
            <a:normAutofit/>
          </a:bodyPr>
          <a:lstStyle/>
          <a:p>
            <a:r>
              <a:rPr lang="en-US" b="1" dirty="0">
                <a:solidFill>
                  <a:srgbClr val="17375E"/>
                </a:solidFill>
                <a:latin typeface="Helvetica" pitchFamily="34" charset="0"/>
                <a:cs typeface="Helvetica" pitchFamily="34" charset="0"/>
              </a:rPr>
              <a:t>Scenarios</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1906621"/>
            <a:ext cx="8229600" cy="4814345"/>
          </a:xfrm>
        </p:spPr>
        <p:txBody>
          <a:bodyPr>
            <a:normAutofit/>
          </a:bodyPr>
          <a:lstStyle/>
          <a:p>
            <a:pPr marL="457200" lvl="1" indent="0">
              <a:buNone/>
            </a:pPr>
            <a:r>
              <a:rPr lang="en-US" dirty="0">
                <a:solidFill>
                  <a:schemeClr val="tx2"/>
                </a:solidFill>
              </a:rPr>
              <a:t>CASA Ursula learns over the weekend that her case child had a mental health incident over the weekend and the PERT team had to be called. CASA expressed concerns to her AS that the mother did not come to see her child right away, and that it meant that the mother was not serious about reunifying. She also said that she is concerned that the mother won’t be able to provide for her child because the mother works at McDonald’s. For the child’s upcoming birthday, the CASA brings an expensive gift and the mother brings a stuffed animal.</a:t>
            </a:r>
          </a:p>
        </p:txBody>
      </p:sp>
    </p:spTree>
    <p:extLst>
      <p:ext uri="{BB962C8B-B14F-4D97-AF65-F5344CB8AC3E}">
        <p14:creationId xmlns:p14="http://schemas.microsoft.com/office/powerpoint/2010/main" val="1777806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33995"/>
            <a:ext cx="9144000" cy="856696"/>
          </a:xfrm>
        </p:spPr>
        <p:txBody>
          <a:bodyPr>
            <a:normAutofit fontScale="90000"/>
          </a:bodyPr>
          <a:lstStyle/>
          <a:p>
            <a:r>
              <a:rPr lang="en-US" b="1" dirty="0">
                <a:solidFill>
                  <a:srgbClr val="17375E"/>
                </a:solidFill>
                <a:latin typeface="Helvetica" pitchFamily="34" charset="0"/>
                <a:cs typeface="Helvetica" pitchFamily="34" charset="0"/>
              </a:rPr>
              <a:t>The Ability to Imagine is Damaged</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The areas of the brain that help us imagine a different world, a different alternative, are dysfunctional</a:t>
            </a:r>
          </a:p>
          <a:p>
            <a:r>
              <a:rPr lang="en-US" dirty="0">
                <a:solidFill>
                  <a:schemeClr val="tx2">
                    <a:lumMod val="75000"/>
                  </a:schemeClr>
                </a:solidFill>
                <a:latin typeface="Helvetica" pitchFamily="34" charset="0"/>
                <a:ea typeface="Tahoma" pitchFamily="34" charset="0"/>
                <a:cs typeface="Helvetica" pitchFamily="34" charset="0"/>
              </a:rPr>
              <a:t>A key component of treatment is to teach traumatized children how to imagine a different reality than the one they experienced </a:t>
            </a:r>
          </a:p>
        </p:txBody>
      </p:sp>
    </p:spTree>
    <p:extLst>
      <p:ext uri="{BB962C8B-B14F-4D97-AF65-F5344CB8AC3E}">
        <p14:creationId xmlns:p14="http://schemas.microsoft.com/office/powerpoint/2010/main" val="1567471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33995"/>
            <a:ext cx="9144000" cy="856696"/>
          </a:xfrm>
        </p:spPr>
        <p:txBody>
          <a:bodyPr>
            <a:normAutofit/>
          </a:bodyPr>
          <a:lstStyle/>
          <a:p>
            <a:r>
              <a:rPr lang="en-US" b="1" dirty="0">
                <a:solidFill>
                  <a:srgbClr val="17375E"/>
                </a:solidFill>
                <a:latin typeface="Helvetica" pitchFamily="34" charset="0"/>
                <a:cs typeface="Helvetica" pitchFamily="34" charset="0"/>
              </a:rPr>
              <a:t>Help Children Cope</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Be consistent:  Develop  something expected, routine, and familiar</a:t>
            </a:r>
          </a:p>
          <a:p>
            <a:r>
              <a:rPr lang="en-US" dirty="0">
                <a:solidFill>
                  <a:schemeClr val="tx2">
                    <a:lumMod val="75000"/>
                  </a:schemeClr>
                </a:solidFill>
                <a:latin typeface="Helvetica" pitchFamily="34" charset="0"/>
                <a:ea typeface="Tahoma" pitchFamily="34" charset="0"/>
                <a:cs typeface="Helvetica" pitchFamily="34" charset="0"/>
              </a:rPr>
              <a:t>Bring the familiar to the children—facilitate visits with siblings</a:t>
            </a:r>
          </a:p>
          <a:p>
            <a:r>
              <a:rPr lang="en-US" dirty="0">
                <a:solidFill>
                  <a:schemeClr val="tx2">
                    <a:lumMod val="75000"/>
                  </a:schemeClr>
                </a:solidFill>
                <a:latin typeface="Helvetica" pitchFamily="34" charset="0"/>
                <a:ea typeface="Tahoma" pitchFamily="34" charset="0"/>
                <a:cs typeface="Helvetica" pitchFamily="34" charset="0"/>
              </a:rPr>
              <a:t>Ease transitions to new placements by going with the children; show up!</a:t>
            </a:r>
          </a:p>
        </p:txBody>
      </p:sp>
    </p:spTree>
    <p:extLst>
      <p:ext uri="{BB962C8B-B14F-4D97-AF65-F5344CB8AC3E}">
        <p14:creationId xmlns:p14="http://schemas.microsoft.com/office/powerpoint/2010/main" val="790169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698810"/>
            <a:ext cx="8229600" cy="856696"/>
          </a:xfrm>
        </p:spPr>
        <p:txBody>
          <a:bodyPr>
            <a:noAutofit/>
          </a:bodyPr>
          <a:lstStyle/>
          <a:p>
            <a:r>
              <a:rPr lang="en-US" sz="5400" b="1" dirty="0">
                <a:solidFill>
                  <a:srgbClr val="17375E"/>
                </a:solidFill>
                <a:latin typeface="Helvetica" pitchFamily="34" charset="0"/>
                <a:cs typeface="Helvetica" pitchFamily="34" charset="0"/>
              </a:rPr>
              <a:t>Video:  </a:t>
            </a:r>
            <a:r>
              <a:rPr lang="en-US" sz="5400" b="1" dirty="0" err="1">
                <a:solidFill>
                  <a:srgbClr val="17375E"/>
                </a:solidFill>
                <a:latin typeface="Helvetica" pitchFamily="34" charset="0"/>
                <a:cs typeface="Helvetica" pitchFamily="34" charset="0"/>
              </a:rPr>
              <a:t>ReMoved</a:t>
            </a:r>
            <a:r>
              <a:rPr lang="en-US" sz="5400" b="1" dirty="0">
                <a:solidFill>
                  <a:srgbClr val="17375E"/>
                </a:solidFill>
                <a:latin typeface="Helvetica" pitchFamily="34" charset="0"/>
                <a:cs typeface="Helvetica" pitchFamily="34" charset="0"/>
              </a:rPr>
              <a:t> </a:t>
            </a:r>
            <a:r>
              <a:rPr lang="en-US" sz="5400" b="1" dirty="0" smtClean="0">
                <a:solidFill>
                  <a:srgbClr val="17375E"/>
                </a:solidFill>
                <a:latin typeface="Helvetica" pitchFamily="34" charset="0"/>
                <a:cs typeface="Helvetica" pitchFamily="34" charset="0"/>
              </a:rPr>
              <a:t> Part 2</a:t>
            </a:r>
            <a:endParaRPr lang="en-US" sz="5400" b="1" dirty="0">
              <a:solidFill>
                <a:srgbClr val="17375E"/>
              </a:solidFill>
              <a:latin typeface="Helvetica" pitchFamily="34" charset="0"/>
              <a:ea typeface="Verdana" pitchFamily="34" charset="0"/>
              <a:cs typeface="Helvetica" pitchFamily="34" charset="0"/>
            </a:endParaRPr>
          </a:p>
        </p:txBody>
      </p:sp>
    </p:spTree>
    <p:extLst>
      <p:ext uri="{BB962C8B-B14F-4D97-AF65-F5344CB8AC3E}">
        <p14:creationId xmlns:p14="http://schemas.microsoft.com/office/powerpoint/2010/main" val="3993936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idx="1"/>
          </p:nvPr>
        </p:nvSpPr>
        <p:spPr>
          <a:xfrm>
            <a:off x="457200" y="1509205"/>
            <a:ext cx="8229600" cy="5211762"/>
          </a:xfrm>
        </p:spPr>
        <p:txBody>
          <a:bodyPr>
            <a:normAutofit/>
          </a:bodyPr>
          <a:lstStyle/>
          <a:p>
            <a:pPr marL="0" indent="0" algn="ctr">
              <a:buNone/>
            </a:pPr>
            <a:r>
              <a:rPr lang="en-US" sz="5400" b="1" dirty="0">
                <a:solidFill>
                  <a:schemeClr val="tx2">
                    <a:lumMod val="75000"/>
                  </a:schemeClr>
                </a:solidFill>
                <a:latin typeface="Helvetica" pitchFamily="34" charset="0"/>
                <a:ea typeface="Tahoma" pitchFamily="34" charset="0"/>
                <a:cs typeface="Helvetica" pitchFamily="34" charset="0"/>
              </a:rPr>
              <a:t>Children Are Wonderfully Resilient!</a:t>
            </a:r>
          </a:p>
        </p:txBody>
      </p:sp>
      <p:pic>
        <p:nvPicPr>
          <p:cNvPr id="3075" name="Picture 6" descr="image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851" y="3429000"/>
            <a:ext cx="47244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2900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2144" y="1233995"/>
            <a:ext cx="8877670" cy="856696"/>
          </a:xfrm>
        </p:spPr>
        <p:txBody>
          <a:bodyPr>
            <a:normAutofit fontScale="90000"/>
          </a:bodyPr>
          <a:lstStyle/>
          <a:p>
            <a:r>
              <a:rPr lang="en-US" b="1" dirty="0">
                <a:solidFill>
                  <a:srgbClr val="17375E"/>
                </a:solidFill>
                <a:latin typeface="Helvetica" pitchFamily="34" charset="0"/>
                <a:cs typeface="Helvetica" pitchFamily="34" charset="0"/>
              </a:rPr>
              <a:t>Many Children in Foster Care Are:</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Independent</a:t>
            </a:r>
          </a:p>
          <a:p>
            <a:r>
              <a:rPr lang="en-US" dirty="0">
                <a:solidFill>
                  <a:schemeClr val="tx2">
                    <a:lumMod val="75000"/>
                  </a:schemeClr>
                </a:solidFill>
                <a:latin typeface="Helvetica" pitchFamily="34" charset="0"/>
                <a:ea typeface="Tahoma" pitchFamily="34" charset="0"/>
                <a:cs typeface="Helvetica" pitchFamily="34" charset="0"/>
              </a:rPr>
              <a:t>Empathetic and altruistic </a:t>
            </a:r>
          </a:p>
          <a:p>
            <a:r>
              <a:rPr lang="en-US" dirty="0">
                <a:solidFill>
                  <a:schemeClr val="tx2">
                    <a:lumMod val="75000"/>
                  </a:schemeClr>
                </a:solidFill>
                <a:latin typeface="Helvetica" pitchFamily="34" charset="0"/>
                <a:ea typeface="Tahoma" pitchFamily="34" charset="0"/>
                <a:cs typeface="Helvetica" pitchFamily="34" charset="0"/>
              </a:rPr>
              <a:t>Adaptable to a wide variety of situations and environments</a:t>
            </a:r>
          </a:p>
          <a:p>
            <a:r>
              <a:rPr lang="en-US" dirty="0">
                <a:solidFill>
                  <a:schemeClr val="tx2">
                    <a:lumMod val="75000"/>
                  </a:schemeClr>
                </a:solidFill>
                <a:latin typeface="Helvetica" pitchFamily="34" charset="0"/>
                <a:ea typeface="Tahoma" pitchFamily="34" charset="0"/>
                <a:cs typeface="Helvetica" pitchFamily="34" charset="0"/>
              </a:rPr>
              <a:t>Determined to achieve </a:t>
            </a:r>
          </a:p>
        </p:txBody>
      </p:sp>
    </p:spTree>
    <p:extLst>
      <p:ext uri="{BB962C8B-B14F-4D97-AF65-F5344CB8AC3E}">
        <p14:creationId xmlns:p14="http://schemas.microsoft.com/office/powerpoint/2010/main" val="3572290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normAutofit fontScale="90000"/>
          </a:bodyPr>
          <a:lstStyle/>
          <a:p>
            <a:r>
              <a:rPr lang="en-US" b="1" dirty="0">
                <a:solidFill>
                  <a:srgbClr val="17375E"/>
                </a:solidFill>
                <a:latin typeface="Helvetica" pitchFamily="34" charset="0"/>
                <a:cs typeface="Helvetica" pitchFamily="34" charset="0"/>
              </a:rPr>
              <a:t>CASAs, Children, and Resiliency </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Children in foster care that have a CASA are more likely to…</a:t>
            </a:r>
          </a:p>
          <a:p>
            <a:pPr lvl="1"/>
            <a:r>
              <a:rPr lang="en-US" dirty="0">
                <a:solidFill>
                  <a:schemeClr val="tx2">
                    <a:lumMod val="75000"/>
                  </a:schemeClr>
                </a:solidFill>
                <a:latin typeface="Helvetica" pitchFamily="34" charset="0"/>
                <a:ea typeface="Tahoma" pitchFamily="34" charset="0"/>
                <a:cs typeface="Helvetica" pitchFamily="34" charset="0"/>
              </a:rPr>
              <a:t>Graduate from high school</a:t>
            </a:r>
          </a:p>
          <a:p>
            <a:pPr lvl="1"/>
            <a:r>
              <a:rPr lang="en-US" dirty="0">
                <a:solidFill>
                  <a:schemeClr val="tx2">
                    <a:lumMod val="75000"/>
                  </a:schemeClr>
                </a:solidFill>
                <a:latin typeface="Helvetica" pitchFamily="34" charset="0"/>
                <a:ea typeface="Tahoma" pitchFamily="34" charset="0"/>
                <a:cs typeface="Helvetica" pitchFamily="34" charset="0"/>
              </a:rPr>
              <a:t>Go to college</a:t>
            </a:r>
          </a:p>
          <a:p>
            <a:pPr lvl="1"/>
            <a:r>
              <a:rPr lang="en-US" dirty="0">
                <a:solidFill>
                  <a:schemeClr val="tx2">
                    <a:lumMod val="75000"/>
                  </a:schemeClr>
                </a:solidFill>
                <a:latin typeface="Helvetica" pitchFamily="34" charset="0"/>
                <a:ea typeface="Tahoma" pitchFamily="34" charset="0"/>
                <a:cs typeface="Helvetica" pitchFamily="34" charset="0"/>
              </a:rPr>
              <a:t>Get a job</a:t>
            </a:r>
          </a:p>
        </p:txBody>
      </p:sp>
    </p:spTree>
    <p:extLst>
      <p:ext uri="{BB962C8B-B14F-4D97-AF65-F5344CB8AC3E}">
        <p14:creationId xmlns:p14="http://schemas.microsoft.com/office/powerpoint/2010/main" val="3572290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Areas of Advocacy</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Physical Development</a:t>
            </a:r>
          </a:p>
          <a:p>
            <a:r>
              <a:rPr lang="en-US" dirty="0">
                <a:solidFill>
                  <a:schemeClr val="tx2">
                    <a:lumMod val="75000"/>
                  </a:schemeClr>
                </a:solidFill>
                <a:latin typeface="Helvetica" pitchFamily="34" charset="0"/>
                <a:ea typeface="Tahoma" pitchFamily="34" charset="0"/>
                <a:cs typeface="Helvetica" pitchFamily="34" charset="0"/>
              </a:rPr>
              <a:t>Cognitive/Academic Development</a:t>
            </a:r>
          </a:p>
          <a:p>
            <a:r>
              <a:rPr lang="en-US" dirty="0">
                <a:solidFill>
                  <a:schemeClr val="tx2">
                    <a:lumMod val="75000"/>
                  </a:schemeClr>
                </a:solidFill>
                <a:latin typeface="Helvetica" pitchFamily="34" charset="0"/>
                <a:ea typeface="Tahoma" pitchFamily="34" charset="0"/>
                <a:cs typeface="Helvetica" pitchFamily="34" charset="0"/>
              </a:rPr>
              <a:t>Emotional/Psychological Development</a:t>
            </a:r>
          </a:p>
          <a:p>
            <a:r>
              <a:rPr lang="en-US" dirty="0">
                <a:solidFill>
                  <a:schemeClr val="tx2">
                    <a:lumMod val="75000"/>
                  </a:schemeClr>
                </a:solidFill>
                <a:latin typeface="Helvetica" pitchFamily="34" charset="0"/>
                <a:ea typeface="Tahoma" pitchFamily="34" charset="0"/>
                <a:cs typeface="Helvetica" pitchFamily="34" charset="0"/>
              </a:rPr>
              <a:t>Social Development</a:t>
            </a:r>
          </a:p>
        </p:txBody>
      </p:sp>
    </p:spTree>
    <p:extLst>
      <p:ext uri="{BB962C8B-B14F-4D97-AF65-F5344CB8AC3E}">
        <p14:creationId xmlns:p14="http://schemas.microsoft.com/office/powerpoint/2010/main" val="1567471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Physical Development</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Are immunizations up to date?</a:t>
            </a:r>
          </a:p>
          <a:p>
            <a:r>
              <a:rPr lang="en-US" dirty="0">
                <a:solidFill>
                  <a:schemeClr val="tx2">
                    <a:lumMod val="75000"/>
                  </a:schemeClr>
                </a:solidFill>
                <a:latin typeface="Helvetica" pitchFamily="34" charset="0"/>
                <a:ea typeface="Tahoma" pitchFamily="34" charset="0"/>
                <a:cs typeface="Helvetica" pitchFamily="34" charset="0"/>
              </a:rPr>
              <a:t>When did they receive their last physical and dental exams?</a:t>
            </a:r>
          </a:p>
          <a:p>
            <a:r>
              <a:rPr lang="en-US" dirty="0">
                <a:solidFill>
                  <a:schemeClr val="tx2">
                    <a:lumMod val="75000"/>
                  </a:schemeClr>
                </a:solidFill>
                <a:latin typeface="Helvetica" pitchFamily="34" charset="0"/>
                <a:ea typeface="Tahoma" pitchFamily="34" charset="0"/>
                <a:cs typeface="Helvetica" pitchFamily="34" charset="0"/>
              </a:rPr>
              <a:t>Talk to their health care providers</a:t>
            </a:r>
          </a:p>
          <a:p>
            <a:r>
              <a:rPr lang="en-US" dirty="0">
                <a:solidFill>
                  <a:schemeClr val="tx2">
                    <a:lumMod val="75000"/>
                  </a:schemeClr>
                </a:solidFill>
                <a:latin typeface="Helvetica" pitchFamily="34" charset="0"/>
                <a:ea typeface="Tahoma" pitchFamily="34" charset="0"/>
                <a:cs typeface="Helvetica" pitchFamily="34" charset="0"/>
              </a:rPr>
              <a:t>Assess special needs</a:t>
            </a:r>
          </a:p>
        </p:txBody>
      </p:sp>
    </p:spTree>
    <p:extLst>
      <p:ext uri="{BB962C8B-B14F-4D97-AF65-F5344CB8AC3E}">
        <p14:creationId xmlns:p14="http://schemas.microsoft.com/office/powerpoint/2010/main" val="1567471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33995"/>
            <a:ext cx="9144000" cy="856696"/>
          </a:xfrm>
        </p:spPr>
        <p:txBody>
          <a:bodyPr>
            <a:normAutofit fontScale="90000"/>
          </a:bodyPr>
          <a:lstStyle/>
          <a:p>
            <a:r>
              <a:rPr lang="en-US" b="1" dirty="0">
                <a:solidFill>
                  <a:srgbClr val="17375E"/>
                </a:solidFill>
                <a:latin typeface="Helvetica" pitchFamily="34" charset="0"/>
                <a:cs typeface="Helvetica" pitchFamily="34" charset="0"/>
              </a:rPr>
              <a:t>Cognitive/Academic Development</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Find out if the children are enrolled in and attending school (are they on time?)</a:t>
            </a:r>
          </a:p>
          <a:p>
            <a:r>
              <a:rPr lang="en-US" dirty="0">
                <a:solidFill>
                  <a:schemeClr val="tx2">
                    <a:lumMod val="75000"/>
                  </a:schemeClr>
                </a:solidFill>
                <a:latin typeface="Helvetica" pitchFamily="34" charset="0"/>
                <a:ea typeface="Tahoma" pitchFamily="34" charset="0"/>
                <a:cs typeface="Helvetica" pitchFamily="34" charset="0"/>
              </a:rPr>
              <a:t>Review the school records and talk to teachers</a:t>
            </a:r>
          </a:p>
          <a:p>
            <a:r>
              <a:rPr lang="en-US" dirty="0">
                <a:solidFill>
                  <a:schemeClr val="tx2">
                    <a:lumMod val="75000"/>
                  </a:schemeClr>
                </a:solidFill>
                <a:latin typeface="Helvetica" pitchFamily="34" charset="0"/>
                <a:ea typeface="Tahoma" pitchFamily="34" charset="0"/>
                <a:cs typeface="Helvetica" pitchFamily="34" charset="0"/>
              </a:rPr>
              <a:t>Go on outings to the library and museums</a:t>
            </a:r>
          </a:p>
          <a:p>
            <a:r>
              <a:rPr lang="en-US" dirty="0">
                <a:solidFill>
                  <a:schemeClr val="tx2">
                    <a:lumMod val="75000"/>
                  </a:schemeClr>
                </a:solidFill>
                <a:latin typeface="Helvetica" pitchFamily="34" charset="0"/>
                <a:ea typeface="Tahoma" pitchFamily="34" charset="0"/>
                <a:cs typeface="Helvetica" pitchFamily="34" charset="0"/>
              </a:rPr>
              <a:t>Find resources to help the child with    their education, e.g., tutoring          services </a:t>
            </a:r>
          </a:p>
        </p:txBody>
      </p:sp>
    </p:spTree>
    <p:extLst>
      <p:ext uri="{BB962C8B-B14F-4D97-AF65-F5344CB8AC3E}">
        <p14:creationId xmlns:p14="http://schemas.microsoft.com/office/powerpoint/2010/main" val="3572290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33995"/>
            <a:ext cx="9144000" cy="856696"/>
          </a:xfrm>
        </p:spPr>
        <p:txBody>
          <a:bodyPr>
            <a:normAutofit fontScale="90000"/>
          </a:bodyPr>
          <a:lstStyle/>
          <a:p>
            <a:r>
              <a:rPr lang="en-US" b="1" dirty="0">
                <a:solidFill>
                  <a:srgbClr val="17375E"/>
                </a:solidFill>
                <a:latin typeface="Helvetica" pitchFamily="34" charset="0"/>
                <a:cs typeface="Helvetica" pitchFamily="34" charset="0"/>
              </a:rPr>
              <a:t>Emotional/Psychological Development </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416945"/>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Review psychological evaluations</a:t>
            </a:r>
          </a:p>
          <a:p>
            <a:r>
              <a:rPr lang="en-US" dirty="0">
                <a:solidFill>
                  <a:schemeClr val="tx2">
                    <a:lumMod val="75000"/>
                  </a:schemeClr>
                </a:solidFill>
                <a:latin typeface="Helvetica" pitchFamily="34" charset="0"/>
                <a:ea typeface="Tahoma" pitchFamily="34" charset="0"/>
                <a:cs typeface="Helvetica" pitchFamily="34" charset="0"/>
              </a:rPr>
              <a:t>Talk to the children’s therapist and psychiatrist </a:t>
            </a:r>
          </a:p>
          <a:p>
            <a:r>
              <a:rPr lang="en-US" dirty="0">
                <a:solidFill>
                  <a:schemeClr val="tx2">
                    <a:lumMod val="75000"/>
                  </a:schemeClr>
                </a:solidFill>
                <a:latin typeface="Helvetica" pitchFamily="34" charset="0"/>
                <a:ea typeface="Tahoma" pitchFamily="34" charset="0"/>
                <a:cs typeface="Helvetica" pitchFamily="34" charset="0"/>
              </a:rPr>
              <a:t>Be informed about the children’s medications—ask questions</a:t>
            </a:r>
          </a:p>
          <a:p>
            <a:r>
              <a:rPr lang="en-US" dirty="0">
                <a:solidFill>
                  <a:schemeClr val="tx2">
                    <a:lumMod val="75000"/>
                  </a:schemeClr>
                </a:solidFill>
                <a:latin typeface="Helvetica" pitchFamily="34" charset="0"/>
                <a:ea typeface="Tahoma" pitchFamily="34" charset="0"/>
                <a:cs typeface="Helvetica" pitchFamily="34" charset="0"/>
              </a:rPr>
              <a:t>Ensure the children receive therapy</a:t>
            </a:r>
          </a:p>
        </p:txBody>
      </p:sp>
    </p:spTree>
    <p:extLst>
      <p:ext uri="{BB962C8B-B14F-4D97-AF65-F5344CB8AC3E}">
        <p14:creationId xmlns:p14="http://schemas.microsoft.com/office/powerpoint/2010/main" val="357229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047564"/>
            <a:ext cx="8229600" cy="856696"/>
          </a:xfrm>
        </p:spPr>
        <p:txBody>
          <a:bodyPr/>
          <a:lstStyle/>
          <a:p>
            <a:r>
              <a:rPr lang="en-US" b="1" dirty="0">
                <a:solidFill>
                  <a:srgbClr val="17375E"/>
                </a:solidFill>
                <a:latin typeface="Helvetica" pitchFamily="34" charset="0"/>
                <a:cs typeface="Helvetica" pitchFamily="34" charset="0"/>
              </a:rPr>
              <a:t> CASA Scenario</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1904261"/>
            <a:ext cx="8229600" cy="4816706"/>
          </a:xfrm>
        </p:spPr>
        <p:txBody>
          <a:bodyPr>
            <a:noAutofit/>
          </a:bodyPr>
          <a:lstStyle/>
          <a:p>
            <a:pPr marL="457200" lvl="1" indent="0">
              <a:buNone/>
            </a:pPr>
            <a:r>
              <a:rPr lang="en-US">
                <a:solidFill>
                  <a:schemeClr val="tx2"/>
                </a:solidFill>
              </a:rPr>
              <a:t>CASA </a:t>
            </a:r>
            <a:r>
              <a:rPr lang="en-US" dirty="0">
                <a:solidFill>
                  <a:schemeClr val="tx2"/>
                </a:solidFill>
              </a:rPr>
              <a:t>Dante gets assigned to his first case. He makes a comment to his AS that he’s never been to the part of town where the youth lives with his relative CG. When it comes time for his first visit, he calls his AS to say that he is worried about the neighborhood where the child lives. When he arrives at the visit, he notices that the front door is unlocked and that there are several adults coming in and out of the home, who do not introduce themselves to the CASA. </a:t>
            </a:r>
          </a:p>
        </p:txBody>
      </p:sp>
    </p:spTree>
    <p:extLst>
      <p:ext uri="{BB962C8B-B14F-4D97-AF65-F5344CB8AC3E}">
        <p14:creationId xmlns:p14="http://schemas.microsoft.com/office/powerpoint/2010/main" val="441384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Social Development</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Encourage extracurricular activities</a:t>
            </a:r>
          </a:p>
          <a:p>
            <a:r>
              <a:rPr lang="en-US" dirty="0">
                <a:solidFill>
                  <a:schemeClr val="tx2">
                    <a:lumMod val="75000"/>
                  </a:schemeClr>
                </a:solidFill>
                <a:latin typeface="Helvetica" pitchFamily="34" charset="0"/>
                <a:ea typeface="Tahoma" pitchFamily="34" charset="0"/>
                <a:cs typeface="Helvetica" pitchFamily="34" charset="0"/>
              </a:rPr>
              <a:t>Attend the children’s events</a:t>
            </a:r>
          </a:p>
          <a:p>
            <a:r>
              <a:rPr lang="en-US" dirty="0">
                <a:solidFill>
                  <a:schemeClr val="tx2">
                    <a:lumMod val="75000"/>
                  </a:schemeClr>
                </a:solidFill>
                <a:latin typeface="Helvetica" pitchFamily="34" charset="0"/>
                <a:ea typeface="Tahoma" pitchFamily="34" charset="0"/>
                <a:cs typeface="Helvetica" pitchFamily="34" charset="0"/>
              </a:rPr>
              <a:t>Find community resources</a:t>
            </a:r>
          </a:p>
          <a:p>
            <a:r>
              <a:rPr lang="en-US" dirty="0">
                <a:solidFill>
                  <a:schemeClr val="tx2">
                    <a:lumMod val="75000"/>
                  </a:schemeClr>
                </a:solidFill>
                <a:latin typeface="Helvetica" pitchFamily="34" charset="0"/>
                <a:ea typeface="Tahoma" pitchFamily="34" charset="0"/>
                <a:cs typeface="Helvetica" pitchFamily="34" charset="0"/>
              </a:rPr>
              <a:t>Create normalcy</a:t>
            </a:r>
          </a:p>
          <a:p>
            <a:r>
              <a:rPr lang="en-US" dirty="0">
                <a:solidFill>
                  <a:schemeClr val="tx2">
                    <a:lumMod val="75000"/>
                  </a:schemeClr>
                </a:solidFill>
                <a:latin typeface="Helvetica" pitchFamily="34" charset="0"/>
                <a:ea typeface="Tahoma" pitchFamily="34" charset="0"/>
                <a:cs typeface="Helvetica" pitchFamily="34" charset="0"/>
              </a:rPr>
              <a:t>Maintain good boundaries; do not share your personal history </a:t>
            </a:r>
          </a:p>
        </p:txBody>
      </p:sp>
    </p:spTree>
    <p:extLst>
      <p:ext uri="{BB962C8B-B14F-4D97-AF65-F5344CB8AC3E}">
        <p14:creationId xmlns:p14="http://schemas.microsoft.com/office/powerpoint/2010/main" val="3572290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ea typeface="Verdana" pitchFamily="34" charset="0"/>
                <a:cs typeface="Helvetica" pitchFamily="34" charset="0"/>
              </a:rPr>
              <a:t>Activity Time! </a:t>
            </a:r>
          </a:p>
        </p:txBody>
      </p:sp>
      <p:sp>
        <p:nvSpPr>
          <p:cNvPr id="3" name="Subtitle 2"/>
          <p:cNvSpPr>
            <a:spLocks noGrp="1"/>
          </p:cNvSpPr>
          <p:nvPr>
            <p:ph idx="1"/>
          </p:nvPr>
        </p:nvSpPr>
        <p:spPr>
          <a:xfrm>
            <a:off x="457200" y="2195003"/>
            <a:ext cx="8229600" cy="4525963"/>
          </a:xfrm>
        </p:spPr>
        <p:txBody>
          <a:bodyPr>
            <a:normAutofit/>
          </a:bodyPr>
          <a:lstStyle/>
          <a:p>
            <a:r>
              <a:rPr lang="en-US" dirty="0">
                <a:solidFill>
                  <a:schemeClr val="tx2">
                    <a:lumMod val="75000"/>
                  </a:schemeClr>
                </a:solidFill>
                <a:latin typeface="Helvetica" pitchFamily="34" charset="0"/>
                <a:ea typeface="Tahoma" pitchFamily="34" charset="0"/>
                <a:cs typeface="Helvetica" pitchFamily="34" charset="0"/>
              </a:rPr>
              <a:t>Scenario 1: Emotional/Psychological Development</a:t>
            </a:r>
          </a:p>
          <a:p>
            <a:r>
              <a:rPr lang="en-US" dirty="0">
                <a:solidFill>
                  <a:schemeClr val="tx2">
                    <a:lumMod val="75000"/>
                  </a:schemeClr>
                </a:solidFill>
                <a:latin typeface="Helvetica" pitchFamily="34" charset="0"/>
                <a:ea typeface="Tahoma" pitchFamily="34" charset="0"/>
                <a:cs typeface="Helvetica" pitchFamily="34" charset="0"/>
              </a:rPr>
              <a:t>Scenario 2:  Social Development</a:t>
            </a:r>
          </a:p>
          <a:p>
            <a:r>
              <a:rPr lang="en-US" dirty="0">
                <a:solidFill>
                  <a:schemeClr val="tx2">
                    <a:lumMod val="75000"/>
                  </a:schemeClr>
                </a:solidFill>
                <a:latin typeface="Helvetica" pitchFamily="34" charset="0"/>
                <a:ea typeface="Tahoma" pitchFamily="34" charset="0"/>
                <a:cs typeface="Helvetica" pitchFamily="34" charset="0"/>
              </a:rPr>
              <a:t>Scenario 3: Physical Development</a:t>
            </a:r>
          </a:p>
          <a:p>
            <a:r>
              <a:rPr lang="en-US" dirty="0">
                <a:solidFill>
                  <a:schemeClr val="tx2">
                    <a:lumMod val="75000"/>
                  </a:schemeClr>
                </a:solidFill>
                <a:latin typeface="Helvetica" pitchFamily="34" charset="0"/>
                <a:ea typeface="Tahoma" pitchFamily="34" charset="0"/>
                <a:cs typeface="Helvetica" pitchFamily="34" charset="0"/>
              </a:rPr>
              <a:t>Scenario 4: Cognitive/Academic Development</a:t>
            </a:r>
          </a:p>
        </p:txBody>
      </p:sp>
    </p:spTree>
    <p:extLst>
      <p:ext uri="{BB962C8B-B14F-4D97-AF65-F5344CB8AC3E}">
        <p14:creationId xmlns:p14="http://schemas.microsoft.com/office/powerpoint/2010/main" val="360897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normAutofit fontScale="90000"/>
          </a:bodyPr>
          <a:lstStyle/>
          <a:p>
            <a:r>
              <a:rPr lang="en-US" b="1" dirty="0">
                <a:solidFill>
                  <a:srgbClr val="17375E"/>
                </a:solidFill>
                <a:latin typeface="Helvetica" pitchFamily="34" charset="0"/>
                <a:cs typeface="Helvetica" pitchFamily="34" charset="0"/>
              </a:rPr>
              <a:t>Ways CASAs Can Engage Children Who Have Experienced Trauma</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467421"/>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Quiet</a:t>
            </a:r>
          </a:p>
          <a:p>
            <a:r>
              <a:rPr lang="en-US" dirty="0">
                <a:solidFill>
                  <a:schemeClr val="tx2">
                    <a:lumMod val="75000"/>
                  </a:schemeClr>
                </a:solidFill>
                <a:latin typeface="Helvetica" pitchFamily="34" charset="0"/>
                <a:ea typeface="Tahoma" pitchFamily="34" charset="0"/>
                <a:cs typeface="Helvetica" pitchFamily="34" charset="0"/>
              </a:rPr>
              <a:t>Fun </a:t>
            </a:r>
          </a:p>
          <a:p>
            <a:r>
              <a:rPr lang="en-US" dirty="0">
                <a:solidFill>
                  <a:schemeClr val="tx2">
                    <a:lumMod val="75000"/>
                  </a:schemeClr>
                </a:solidFill>
                <a:latin typeface="Helvetica" pitchFamily="34" charset="0"/>
                <a:ea typeface="Tahoma" pitchFamily="34" charset="0"/>
                <a:cs typeface="Helvetica" pitchFamily="34" charset="0"/>
              </a:rPr>
              <a:t>Mastery </a:t>
            </a:r>
          </a:p>
          <a:p>
            <a:r>
              <a:rPr lang="en-US" dirty="0">
                <a:solidFill>
                  <a:schemeClr val="tx2">
                    <a:lumMod val="75000"/>
                  </a:schemeClr>
                </a:solidFill>
                <a:latin typeface="Helvetica" pitchFamily="34" charset="0"/>
                <a:ea typeface="Tahoma" pitchFamily="34" charset="0"/>
                <a:cs typeface="Helvetica" pitchFamily="34" charset="0"/>
              </a:rPr>
              <a:t>Stability </a:t>
            </a:r>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70424"/>
            <a:ext cx="337185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8550" y="485095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290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Encouraging Quiet and Safety </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Give the children space—do not try to talk them out of or through their trauma</a:t>
            </a:r>
          </a:p>
          <a:p>
            <a:r>
              <a:rPr lang="en-US" dirty="0">
                <a:solidFill>
                  <a:schemeClr val="tx2">
                    <a:lumMod val="75000"/>
                  </a:schemeClr>
                </a:solidFill>
                <a:latin typeface="Helvetica" pitchFamily="34" charset="0"/>
                <a:ea typeface="Tahoma" pitchFamily="34" charset="0"/>
                <a:cs typeface="Helvetica" pitchFamily="34" charset="0"/>
              </a:rPr>
              <a:t>Take walks in the park, have a picnic, etc.</a:t>
            </a:r>
          </a:p>
          <a:p>
            <a:r>
              <a:rPr lang="en-US" dirty="0">
                <a:solidFill>
                  <a:schemeClr val="tx2">
                    <a:lumMod val="75000"/>
                  </a:schemeClr>
                </a:solidFill>
                <a:latin typeface="Helvetica" pitchFamily="34" charset="0"/>
                <a:ea typeface="Tahoma" pitchFamily="34" charset="0"/>
                <a:cs typeface="Helvetica" pitchFamily="34" charset="0"/>
              </a:rPr>
              <a:t>Get them curious—explore!</a:t>
            </a:r>
          </a:p>
          <a:p>
            <a:r>
              <a:rPr lang="en-US" dirty="0">
                <a:solidFill>
                  <a:schemeClr val="tx2">
                    <a:lumMod val="75000"/>
                  </a:schemeClr>
                </a:solidFill>
                <a:latin typeface="Helvetica" pitchFamily="34" charset="0"/>
                <a:ea typeface="Tahoma" pitchFamily="34" charset="0"/>
                <a:cs typeface="Helvetica" pitchFamily="34" charset="0"/>
              </a:rPr>
              <a:t>Encourage focus through physical activities</a:t>
            </a:r>
          </a:p>
        </p:txBody>
      </p:sp>
    </p:spTree>
    <p:extLst>
      <p:ext uri="{BB962C8B-B14F-4D97-AF65-F5344CB8AC3E}">
        <p14:creationId xmlns:p14="http://schemas.microsoft.com/office/powerpoint/2010/main" val="3572290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The Importance of Fun</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Safety, predictability, and fun are essential for the establishment of the capacity to observe what is going on, put it into a larger context and initiate self-regulation</a:t>
            </a:r>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42352" y="4495061"/>
            <a:ext cx="36766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290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Promote Mastery</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Find something the child                           is good at or interested in</a:t>
            </a:r>
          </a:p>
          <a:p>
            <a:r>
              <a:rPr lang="en-US" dirty="0">
                <a:solidFill>
                  <a:schemeClr val="tx2">
                    <a:lumMod val="75000"/>
                  </a:schemeClr>
                </a:solidFill>
                <a:latin typeface="Helvetica" pitchFamily="34" charset="0"/>
                <a:ea typeface="Tahoma" pitchFamily="34" charset="0"/>
                <a:cs typeface="Helvetica" pitchFamily="34" charset="0"/>
              </a:rPr>
              <a:t>Pursue this interest and                        give them an outlet</a:t>
            </a:r>
          </a:p>
          <a:p>
            <a:r>
              <a:rPr lang="en-US" dirty="0">
                <a:solidFill>
                  <a:schemeClr val="tx2">
                    <a:lumMod val="75000"/>
                  </a:schemeClr>
                </a:solidFill>
                <a:latin typeface="Helvetica" pitchFamily="34" charset="0"/>
                <a:ea typeface="Tahoma" pitchFamily="34" charset="0"/>
                <a:cs typeface="Helvetica" pitchFamily="34" charset="0"/>
              </a:rPr>
              <a:t>Finding something a child can be good    at and can master can save their lives</a:t>
            </a:r>
          </a:p>
        </p:txBody>
      </p:sp>
      <p:pic>
        <p:nvPicPr>
          <p:cNvPr id="4098" name="Picture 7" descr="image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0670" y="2090691"/>
            <a:ext cx="2667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290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33165" y="1233995"/>
            <a:ext cx="8886548" cy="856696"/>
          </a:xfrm>
        </p:spPr>
        <p:txBody>
          <a:bodyPr>
            <a:normAutofit/>
          </a:bodyPr>
          <a:lstStyle/>
          <a:p>
            <a:r>
              <a:rPr lang="en-US" b="1" dirty="0">
                <a:solidFill>
                  <a:srgbClr val="17375E"/>
                </a:solidFill>
                <a:latin typeface="Helvetica" pitchFamily="34" charset="0"/>
                <a:cs typeface="Helvetica" pitchFamily="34" charset="0"/>
              </a:rPr>
              <a:t>But Most of All…Create Stability </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Be their person and be patient!</a:t>
            </a:r>
          </a:p>
          <a:p>
            <a:r>
              <a:rPr lang="en-US" dirty="0">
                <a:solidFill>
                  <a:schemeClr val="tx2">
                    <a:lumMod val="75000"/>
                  </a:schemeClr>
                </a:solidFill>
                <a:latin typeface="Helvetica" pitchFamily="34" charset="0"/>
                <a:ea typeface="Tahoma" pitchFamily="34" charset="0"/>
                <a:cs typeface="Helvetica" pitchFamily="34" charset="0"/>
              </a:rPr>
              <a:t>Research shows that the No. 1 factor that determines which children are the most resilient is the presence of a supportive, caring, consistent adult</a:t>
            </a:r>
          </a:p>
          <a:p>
            <a:r>
              <a:rPr lang="en-US" dirty="0">
                <a:solidFill>
                  <a:schemeClr val="tx2">
                    <a:lumMod val="75000"/>
                  </a:schemeClr>
                </a:solidFill>
                <a:latin typeface="Helvetica" pitchFamily="34" charset="0"/>
                <a:ea typeface="Tahoma" pitchFamily="34" charset="0"/>
                <a:cs typeface="Helvetica" pitchFamily="34" charset="0"/>
              </a:rPr>
              <a:t>One person can change their      perception of the world</a:t>
            </a:r>
          </a:p>
        </p:txBody>
      </p:sp>
    </p:spTree>
    <p:extLst>
      <p:ext uri="{BB962C8B-B14F-4D97-AF65-F5344CB8AC3E}">
        <p14:creationId xmlns:p14="http://schemas.microsoft.com/office/powerpoint/2010/main" val="3572290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286"/>
            <a:ext cx="9144000" cy="6858000"/>
          </a:xfrm>
          <a:prstGeom prst="rect">
            <a:avLst/>
          </a:prstGeom>
        </p:spPr>
      </p:pic>
      <p:sp>
        <p:nvSpPr>
          <p:cNvPr id="2" name="Title 1"/>
          <p:cNvSpPr>
            <a:spLocks noGrp="1"/>
          </p:cNvSpPr>
          <p:nvPr>
            <p:ph type="title"/>
          </p:nvPr>
        </p:nvSpPr>
        <p:spPr>
          <a:xfrm>
            <a:off x="133165" y="878889"/>
            <a:ext cx="8886548" cy="923278"/>
          </a:xfrm>
        </p:spPr>
        <p:txBody>
          <a:bodyPr>
            <a:normAutofit/>
          </a:bodyPr>
          <a:lstStyle/>
          <a:p>
            <a:r>
              <a:rPr lang="en-US" b="1" dirty="0">
                <a:solidFill>
                  <a:srgbClr val="17375E"/>
                </a:solidFill>
                <a:latin typeface="Helvetica" pitchFamily="34" charset="0"/>
                <a:ea typeface="Verdana" pitchFamily="34" charset="0"/>
                <a:cs typeface="Helvetica" pitchFamily="34" charset="0"/>
              </a:rPr>
              <a:t>Thank you!</a:t>
            </a:r>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11376" y="2195513"/>
            <a:ext cx="4521247"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177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Today’s Training</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lstStyle/>
          <a:p>
            <a:r>
              <a:rPr lang="en-US" dirty="0">
                <a:solidFill>
                  <a:schemeClr val="tx2">
                    <a:lumMod val="75000"/>
                  </a:schemeClr>
                </a:solidFill>
                <a:latin typeface="Helvetica" pitchFamily="34" charset="0"/>
                <a:ea typeface="Tahoma" pitchFamily="34" charset="0"/>
                <a:cs typeface="Helvetica" pitchFamily="34" charset="0"/>
              </a:rPr>
              <a:t>Removal/separation and placement options  </a:t>
            </a:r>
          </a:p>
          <a:p>
            <a:r>
              <a:rPr lang="en-US" dirty="0">
                <a:solidFill>
                  <a:schemeClr val="tx2">
                    <a:lumMod val="75000"/>
                  </a:schemeClr>
                </a:solidFill>
                <a:latin typeface="Helvetica" pitchFamily="34" charset="0"/>
                <a:ea typeface="Tahoma" pitchFamily="34" charset="0"/>
                <a:cs typeface="Helvetica" pitchFamily="34" charset="0"/>
              </a:rPr>
              <a:t>The effects of trauma on children</a:t>
            </a:r>
          </a:p>
          <a:p>
            <a:r>
              <a:rPr lang="en-US" dirty="0">
                <a:solidFill>
                  <a:schemeClr val="tx2">
                    <a:lumMod val="75000"/>
                  </a:schemeClr>
                </a:solidFill>
                <a:latin typeface="Helvetica" pitchFamily="34" charset="0"/>
                <a:ea typeface="Tahoma" pitchFamily="34" charset="0"/>
                <a:cs typeface="Helvetica" pitchFamily="34" charset="0"/>
              </a:rPr>
              <a:t>How CASAs promote resiliency </a:t>
            </a:r>
          </a:p>
        </p:txBody>
      </p:sp>
    </p:spTree>
    <p:extLst>
      <p:ext uri="{BB962C8B-B14F-4D97-AF65-F5344CB8AC3E}">
        <p14:creationId xmlns:p14="http://schemas.microsoft.com/office/powerpoint/2010/main" val="105272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233995"/>
            <a:ext cx="8229600" cy="856696"/>
          </a:xfrm>
        </p:spPr>
        <p:txBody>
          <a:bodyPr/>
          <a:lstStyle/>
          <a:p>
            <a:r>
              <a:rPr lang="en-US" b="1" dirty="0">
                <a:solidFill>
                  <a:srgbClr val="17375E"/>
                </a:solidFill>
                <a:latin typeface="Helvetica" pitchFamily="34" charset="0"/>
                <a:cs typeface="Helvetica" pitchFamily="34" charset="0"/>
              </a:rPr>
              <a:t>Removal and Separation</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195003"/>
            <a:ext cx="8229600" cy="4525963"/>
          </a:xfrm>
        </p:spPr>
        <p:txBody>
          <a:bodyPr>
            <a:normAutofit/>
          </a:bodyPr>
          <a:lstStyle/>
          <a:p>
            <a:r>
              <a:rPr lang="en-US" dirty="0">
                <a:solidFill>
                  <a:schemeClr val="tx2">
                    <a:lumMod val="75000"/>
                  </a:schemeClr>
                </a:solidFill>
                <a:latin typeface="Helvetica" pitchFamily="34" charset="0"/>
                <a:ea typeface="Tahoma" pitchFamily="34" charset="0"/>
                <a:cs typeface="Helvetica" pitchFamily="34" charset="0"/>
              </a:rPr>
              <a:t>Removal</a:t>
            </a:r>
          </a:p>
          <a:p>
            <a:pPr lvl="1"/>
            <a:r>
              <a:rPr lang="en-US" dirty="0">
                <a:solidFill>
                  <a:schemeClr val="tx2">
                    <a:lumMod val="75000"/>
                  </a:schemeClr>
                </a:solidFill>
                <a:latin typeface="Helvetica" pitchFamily="34" charset="0"/>
                <a:ea typeface="Tahoma" pitchFamily="34" charset="0"/>
                <a:cs typeface="Helvetica" pitchFamily="34" charset="0"/>
              </a:rPr>
              <a:t>Removal from an abusive environment does not erase the effects of abuse </a:t>
            </a:r>
          </a:p>
          <a:p>
            <a:pPr lvl="1"/>
            <a:r>
              <a:rPr lang="en-US" dirty="0">
                <a:solidFill>
                  <a:schemeClr val="tx2">
                    <a:lumMod val="75000"/>
                  </a:schemeClr>
                </a:solidFill>
                <a:latin typeface="Helvetica" pitchFamily="34" charset="0"/>
                <a:ea typeface="Tahoma" pitchFamily="34" charset="0"/>
                <a:cs typeface="Helvetica" pitchFamily="34" charset="0"/>
              </a:rPr>
              <a:t>Children will bring their own concepts of love and family to their new placements  </a:t>
            </a:r>
          </a:p>
          <a:p>
            <a:r>
              <a:rPr lang="en-US" dirty="0">
                <a:solidFill>
                  <a:schemeClr val="tx2">
                    <a:lumMod val="75000"/>
                  </a:schemeClr>
                </a:solidFill>
                <a:latin typeface="Helvetica" pitchFamily="34" charset="0"/>
                <a:ea typeface="Tahoma" pitchFamily="34" charset="0"/>
                <a:cs typeface="Helvetica" pitchFamily="34" charset="0"/>
              </a:rPr>
              <a:t>Separation</a:t>
            </a:r>
          </a:p>
          <a:p>
            <a:pPr lvl="1"/>
            <a:r>
              <a:rPr lang="en-US" dirty="0">
                <a:solidFill>
                  <a:schemeClr val="tx2">
                    <a:lumMod val="75000"/>
                  </a:schemeClr>
                </a:solidFill>
                <a:latin typeface="Helvetica" pitchFamily="34" charset="0"/>
                <a:ea typeface="Tahoma" pitchFamily="34" charset="0"/>
                <a:cs typeface="Helvetica" pitchFamily="34" charset="0"/>
              </a:rPr>
              <a:t>Children will grieve over the loss of their parents/home</a:t>
            </a:r>
          </a:p>
          <a:p>
            <a:pPr lvl="1"/>
            <a:r>
              <a:rPr lang="en-US" dirty="0">
                <a:solidFill>
                  <a:schemeClr val="tx2">
                    <a:lumMod val="75000"/>
                  </a:schemeClr>
                </a:solidFill>
                <a:latin typeface="Helvetica" pitchFamily="34" charset="0"/>
                <a:ea typeface="Tahoma" pitchFamily="34" charset="0"/>
                <a:cs typeface="Helvetica" pitchFamily="34" charset="0"/>
              </a:rPr>
              <a:t>They will show symptoms of grief </a:t>
            </a:r>
          </a:p>
        </p:txBody>
      </p:sp>
    </p:spTree>
    <p:extLst>
      <p:ext uri="{BB962C8B-B14F-4D97-AF65-F5344CB8AC3E}">
        <p14:creationId xmlns:p14="http://schemas.microsoft.com/office/powerpoint/2010/main" val="790169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1154096"/>
            <a:ext cx="8229600" cy="856696"/>
          </a:xfrm>
        </p:spPr>
        <p:txBody>
          <a:bodyPr>
            <a:normAutofit/>
          </a:bodyPr>
          <a:lstStyle/>
          <a:p>
            <a:r>
              <a:rPr lang="en-US" b="1" dirty="0">
                <a:solidFill>
                  <a:srgbClr val="17375E"/>
                </a:solidFill>
                <a:latin typeface="Helvetica" pitchFamily="34" charset="0"/>
                <a:cs typeface="Helvetica" pitchFamily="34" charset="0"/>
              </a:rPr>
              <a:t>Placement Options</a:t>
            </a:r>
            <a:endParaRPr lang="en-US" b="1" dirty="0">
              <a:solidFill>
                <a:srgbClr val="17375E"/>
              </a:solidFill>
              <a:latin typeface="Helvetica" pitchFamily="34" charset="0"/>
              <a:ea typeface="Verdana" pitchFamily="34" charset="0"/>
              <a:cs typeface="Helvetica" pitchFamily="34" charset="0"/>
            </a:endParaRPr>
          </a:p>
        </p:txBody>
      </p:sp>
      <p:sp>
        <p:nvSpPr>
          <p:cNvPr id="3" name="Subtitle 2"/>
          <p:cNvSpPr>
            <a:spLocks noGrp="1"/>
          </p:cNvSpPr>
          <p:nvPr>
            <p:ph idx="1"/>
          </p:nvPr>
        </p:nvSpPr>
        <p:spPr>
          <a:xfrm>
            <a:off x="457200" y="2010793"/>
            <a:ext cx="8229600" cy="4847208"/>
          </a:xfrm>
        </p:spPr>
        <p:txBody>
          <a:bodyPr>
            <a:normAutofit fontScale="92500" lnSpcReduction="10000"/>
          </a:bodyPr>
          <a:lstStyle/>
          <a:p>
            <a:r>
              <a:rPr lang="en-US" dirty="0">
                <a:solidFill>
                  <a:schemeClr val="tx2">
                    <a:lumMod val="75000"/>
                  </a:schemeClr>
                </a:solidFill>
                <a:latin typeface="Helvetica" pitchFamily="34" charset="0"/>
                <a:ea typeface="Tahoma" pitchFamily="34" charset="0"/>
                <a:cs typeface="Helvetica" pitchFamily="34" charset="0"/>
              </a:rPr>
              <a:t>Short Term:</a:t>
            </a:r>
          </a:p>
          <a:p>
            <a:pPr lvl="1"/>
            <a:r>
              <a:rPr lang="en-US" dirty="0">
                <a:solidFill>
                  <a:schemeClr val="tx2">
                    <a:lumMod val="75000"/>
                  </a:schemeClr>
                </a:solidFill>
                <a:latin typeface="Helvetica" pitchFamily="34" charset="0"/>
                <a:ea typeface="Tahoma" pitchFamily="34" charset="0"/>
                <a:cs typeface="Helvetica" pitchFamily="34" charset="0"/>
              </a:rPr>
              <a:t>Emergency shelter care foster homes</a:t>
            </a:r>
          </a:p>
          <a:p>
            <a:pPr lvl="1"/>
            <a:r>
              <a:rPr lang="en-US" dirty="0">
                <a:solidFill>
                  <a:schemeClr val="tx2">
                    <a:lumMod val="75000"/>
                  </a:schemeClr>
                </a:solidFill>
                <a:latin typeface="Helvetica" pitchFamily="34" charset="0"/>
                <a:ea typeface="Tahoma" pitchFamily="34" charset="0"/>
                <a:cs typeface="Helvetica" pitchFamily="34" charset="0"/>
              </a:rPr>
              <a:t>Short-term group homes</a:t>
            </a:r>
          </a:p>
          <a:p>
            <a:r>
              <a:rPr lang="en-US" dirty="0">
                <a:solidFill>
                  <a:schemeClr val="tx2">
                    <a:lumMod val="75000"/>
                  </a:schemeClr>
                </a:solidFill>
                <a:latin typeface="Helvetica" pitchFamily="34" charset="0"/>
                <a:ea typeface="Tahoma" pitchFamily="34" charset="0"/>
                <a:cs typeface="Helvetica" pitchFamily="34" charset="0"/>
              </a:rPr>
              <a:t>Long Term:</a:t>
            </a:r>
          </a:p>
          <a:p>
            <a:pPr lvl="1"/>
            <a:r>
              <a:rPr lang="en-US" dirty="0">
                <a:solidFill>
                  <a:schemeClr val="tx2">
                    <a:lumMod val="75000"/>
                  </a:schemeClr>
                </a:solidFill>
                <a:latin typeface="Helvetica" pitchFamily="34" charset="0"/>
                <a:ea typeface="Tahoma" pitchFamily="34" charset="0"/>
                <a:cs typeface="Helvetica" pitchFamily="34" charset="0"/>
              </a:rPr>
              <a:t>Relatives </a:t>
            </a:r>
          </a:p>
          <a:p>
            <a:pPr lvl="1"/>
            <a:r>
              <a:rPr lang="en-US" dirty="0">
                <a:solidFill>
                  <a:schemeClr val="tx2">
                    <a:lumMod val="75000"/>
                  </a:schemeClr>
                </a:solidFill>
                <a:latin typeface="Helvetica" pitchFamily="34" charset="0"/>
                <a:ea typeface="Tahoma" pitchFamily="34" charset="0"/>
                <a:cs typeface="Helvetica" pitchFamily="34" charset="0"/>
              </a:rPr>
              <a:t>Non-Related Extended Family Members (NREFM)</a:t>
            </a:r>
          </a:p>
          <a:p>
            <a:pPr lvl="1"/>
            <a:r>
              <a:rPr lang="en-US" dirty="0">
                <a:solidFill>
                  <a:schemeClr val="tx2">
                    <a:lumMod val="75000"/>
                  </a:schemeClr>
                </a:solidFill>
                <a:latin typeface="Helvetica" pitchFamily="34" charset="0"/>
                <a:ea typeface="Tahoma" pitchFamily="34" charset="0"/>
                <a:cs typeface="Helvetica" pitchFamily="34" charset="0"/>
              </a:rPr>
              <a:t>Licensed resource family homes</a:t>
            </a:r>
          </a:p>
          <a:p>
            <a:pPr lvl="1"/>
            <a:r>
              <a:rPr lang="en-US" dirty="0">
                <a:solidFill>
                  <a:schemeClr val="tx2">
                    <a:lumMod val="75000"/>
                  </a:schemeClr>
                </a:solidFill>
                <a:latin typeface="Helvetica" pitchFamily="34" charset="0"/>
                <a:ea typeface="Tahoma" pitchFamily="34" charset="0"/>
                <a:cs typeface="Helvetica" pitchFamily="34" charset="0"/>
              </a:rPr>
              <a:t>Higher levels of care:</a:t>
            </a:r>
          </a:p>
          <a:p>
            <a:pPr lvl="2"/>
            <a:r>
              <a:rPr lang="en-US" dirty="0">
                <a:solidFill>
                  <a:schemeClr val="tx2">
                    <a:lumMod val="75000"/>
                  </a:schemeClr>
                </a:solidFill>
                <a:latin typeface="Helvetica" pitchFamily="34" charset="0"/>
                <a:ea typeface="Tahoma" pitchFamily="34" charset="0"/>
                <a:cs typeface="Helvetica" pitchFamily="34" charset="0"/>
              </a:rPr>
              <a:t>Foster Family Agency (FFA)</a:t>
            </a:r>
          </a:p>
          <a:p>
            <a:pPr lvl="2"/>
            <a:r>
              <a:rPr lang="en-US" dirty="0">
                <a:solidFill>
                  <a:schemeClr val="tx2">
                    <a:lumMod val="75000"/>
                  </a:schemeClr>
                </a:solidFill>
                <a:latin typeface="Helvetica" pitchFamily="34" charset="0"/>
                <a:ea typeface="Tahoma" pitchFamily="34" charset="0"/>
                <a:cs typeface="Helvetica" pitchFamily="34" charset="0"/>
              </a:rPr>
              <a:t>Group homes</a:t>
            </a:r>
          </a:p>
        </p:txBody>
      </p:sp>
    </p:spTree>
    <p:extLst>
      <p:ext uri="{BB962C8B-B14F-4D97-AF65-F5344CB8AC3E}">
        <p14:creationId xmlns:p14="http://schemas.microsoft.com/office/powerpoint/2010/main" val="790169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FC_PowerPoint_backgrounds-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233995"/>
            <a:ext cx="9144000" cy="856696"/>
          </a:xfrm>
        </p:spPr>
        <p:txBody>
          <a:bodyPr>
            <a:normAutofit fontScale="90000"/>
          </a:bodyPr>
          <a:lstStyle/>
          <a:p>
            <a:r>
              <a:rPr lang="en-US" b="1" dirty="0">
                <a:solidFill>
                  <a:srgbClr val="17375E"/>
                </a:solidFill>
                <a:latin typeface="Helvetica" pitchFamily="34" charset="0"/>
                <a:cs typeface="Helvetica" pitchFamily="34" charset="0"/>
              </a:rPr>
              <a:t>Trauma:  Bodies, Brains, and Behavior</a:t>
            </a:r>
            <a:endParaRPr lang="en-US" b="1" dirty="0">
              <a:solidFill>
                <a:srgbClr val="17375E"/>
              </a:solidFill>
              <a:latin typeface="Helvetica" pitchFamily="34" charset="0"/>
              <a:ea typeface="Verdana" pitchFamily="34" charset="0"/>
              <a:cs typeface="Helvetica"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101663686"/>
              </p:ext>
            </p:extLst>
          </p:nvPr>
        </p:nvGraphicFramePr>
        <p:xfrm>
          <a:off x="1177109" y="2422555"/>
          <a:ext cx="5632450" cy="4087813"/>
        </p:xfrm>
        <a:graphic>
          <a:graphicData uri="http://schemas.openxmlformats.org/presentationml/2006/ole">
            <mc:AlternateContent xmlns:mc="http://schemas.openxmlformats.org/markup-compatibility/2006">
              <mc:Choice xmlns:v="urn:schemas-microsoft-com:vml" Requires="v">
                <p:oleObj spid="_x0000_s1031" name="Clip" r:id="rId5" imgW="5714286" imgH="3790476" progId="MS_ClipArt_Gallery.2">
                  <p:embed/>
                </p:oleObj>
              </mc:Choice>
              <mc:Fallback>
                <p:oleObj name="Clip" r:id="rId5" imgW="5714286" imgH="3790476" progId="MS_ClipArt_Gallery.2">
                  <p:embed/>
                  <p:pic>
                    <p:nvPicPr>
                      <p:cNvPr id="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7109" y="2422555"/>
                        <a:ext cx="5632450"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9016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wt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026" y="174624"/>
            <a:ext cx="6700838"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4680312"/>
      </p:ext>
    </p:extLst>
  </p:cSld>
  <p:clrMapOvr>
    <a:masterClrMapping/>
  </p:clrMapOvr>
</p:sld>
</file>

<file path=ppt/theme/theme1.xml><?xml version="1.0" encoding="utf-8"?>
<a:theme xmlns:a="http://schemas.openxmlformats.org/drawingml/2006/main" name="VFC PP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VFC PP Templates</Template>
  <TotalTime>5037</TotalTime>
  <Words>1614</Words>
  <Application>Microsoft Office PowerPoint</Application>
  <PresentationFormat>On-screen Show (4:3)</PresentationFormat>
  <Paragraphs>263</Paragraphs>
  <Slides>47</Slides>
  <Notes>47</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Helvetica</vt:lpstr>
      <vt:lpstr>Tahoma</vt:lpstr>
      <vt:lpstr>Verdana</vt:lpstr>
      <vt:lpstr>VFC PP Templates</vt:lpstr>
      <vt:lpstr>Clip</vt:lpstr>
      <vt:lpstr>Understanding Childhood Trauma</vt:lpstr>
      <vt:lpstr> CASA Scenario</vt:lpstr>
      <vt:lpstr>Scenarios</vt:lpstr>
      <vt:lpstr> CASA Scenario</vt:lpstr>
      <vt:lpstr>Today’s Training</vt:lpstr>
      <vt:lpstr>Removal and Separation</vt:lpstr>
      <vt:lpstr>Placement Options</vt:lpstr>
      <vt:lpstr>Trauma:  Bodies, Brains, and Behavior</vt:lpstr>
      <vt:lpstr>PowerPoint Presentation</vt:lpstr>
      <vt:lpstr>The Body Keeps Score</vt:lpstr>
      <vt:lpstr>Physiological Effects of Trauma</vt:lpstr>
      <vt:lpstr>The Brain</vt:lpstr>
      <vt:lpstr>Structural and Growth Differences</vt:lpstr>
      <vt:lpstr>Abuse and Brain Activity </vt:lpstr>
      <vt:lpstr>Childhood Trauma and the Brain</vt:lpstr>
      <vt:lpstr>Adverse Childhood Experiences (ACE’s)</vt:lpstr>
      <vt:lpstr>Effects of ACE’s</vt:lpstr>
      <vt:lpstr>Behavioral Effects of Trauma  </vt:lpstr>
      <vt:lpstr>Things to Remember </vt:lpstr>
      <vt:lpstr>How Do Children Respond?</vt:lpstr>
      <vt:lpstr>Children Ages 0-5</vt:lpstr>
      <vt:lpstr>Children Ages 0-5 (cont.)</vt:lpstr>
      <vt:lpstr>Children Ages 6-11</vt:lpstr>
      <vt:lpstr>Children Ages 12-17</vt:lpstr>
      <vt:lpstr>Video:  ReMoved </vt:lpstr>
      <vt:lpstr>Discussion Questions</vt:lpstr>
      <vt:lpstr>Discussion Questions (cont.)</vt:lpstr>
      <vt:lpstr>Effects of Trauma are Cumulative</vt:lpstr>
      <vt:lpstr>The Core of Traumatic Stress</vt:lpstr>
      <vt:lpstr>The Ability to Imagine is Damaged</vt:lpstr>
      <vt:lpstr>Help Children Cope</vt:lpstr>
      <vt:lpstr>Video:  ReMoved  Part 2</vt:lpstr>
      <vt:lpstr>PowerPoint Presentation</vt:lpstr>
      <vt:lpstr>Many Children in Foster Care Are:</vt:lpstr>
      <vt:lpstr>CASAs, Children, and Resiliency </vt:lpstr>
      <vt:lpstr>Areas of Advocacy</vt:lpstr>
      <vt:lpstr>Physical Development</vt:lpstr>
      <vt:lpstr>Cognitive/Academic Development</vt:lpstr>
      <vt:lpstr>Emotional/Psychological Development </vt:lpstr>
      <vt:lpstr>Social Development</vt:lpstr>
      <vt:lpstr>Activity Time! </vt:lpstr>
      <vt:lpstr>Ways CASAs Can Engage Children Who Have Experienced Trauma</vt:lpstr>
      <vt:lpstr>Encouraging Quiet and Safety </vt:lpstr>
      <vt:lpstr>The Importance of Fun</vt:lpstr>
      <vt:lpstr>Promote Mastery</vt:lpstr>
      <vt:lpstr>But Most of All…Create Stability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TITLE SLIDE</dc:title>
  <dc:creator>Sheila Owens</dc:creator>
  <cp:lastModifiedBy>Melanie Thomas</cp:lastModifiedBy>
  <cp:revision>123</cp:revision>
  <cp:lastPrinted>2018-08-29T18:04:56Z</cp:lastPrinted>
  <dcterms:created xsi:type="dcterms:W3CDTF">2015-10-10T00:13:45Z</dcterms:created>
  <dcterms:modified xsi:type="dcterms:W3CDTF">2022-06-03T00:07:54Z</dcterms:modified>
</cp:coreProperties>
</file>